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 id="2147483660" r:id="rId3"/>
  </p:sldMasterIdLst>
  <p:notesMasterIdLst>
    <p:notesMasterId r:id="rId58"/>
  </p:notesMasterIdLst>
  <p:handoutMasterIdLst>
    <p:handoutMasterId r:id="rId59"/>
  </p:handoutMasterIdLst>
  <p:sldIdLst>
    <p:sldId id="256" r:id="rId4"/>
    <p:sldId id="257" r:id="rId5"/>
    <p:sldId id="414" r:id="rId6"/>
    <p:sldId id="371" r:id="rId7"/>
    <p:sldId id="417" r:id="rId8"/>
    <p:sldId id="413" r:id="rId9"/>
    <p:sldId id="265" r:id="rId10"/>
    <p:sldId id="258" r:id="rId11"/>
    <p:sldId id="295" r:id="rId12"/>
    <p:sldId id="363" r:id="rId13"/>
    <p:sldId id="316" r:id="rId14"/>
    <p:sldId id="348" r:id="rId15"/>
    <p:sldId id="349" r:id="rId16"/>
    <p:sldId id="375" r:id="rId17"/>
    <p:sldId id="347" r:id="rId18"/>
    <p:sldId id="351" r:id="rId19"/>
    <p:sldId id="434" r:id="rId20"/>
    <p:sldId id="337" r:id="rId21"/>
    <p:sldId id="384" r:id="rId22"/>
    <p:sldId id="364" r:id="rId23"/>
    <p:sldId id="424" r:id="rId24"/>
    <p:sldId id="425" r:id="rId25"/>
    <p:sldId id="365" r:id="rId26"/>
    <p:sldId id="432" r:id="rId27"/>
    <p:sldId id="301" r:id="rId28"/>
    <p:sldId id="381" r:id="rId29"/>
    <p:sldId id="302" r:id="rId30"/>
    <p:sldId id="431" r:id="rId31"/>
    <p:sldId id="303" r:id="rId32"/>
    <p:sldId id="382" r:id="rId33"/>
    <p:sldId id="304" r:id="rId34"/>
    <p:sldId id="430" r:id="rId35"/>
    <p:sldId id="377" r:id="rId36"/>
    <p:sldId id="318" r:id="rId37"/>
    <p:sldId id="305" r:id="rId38"/>
    <p:sldId id="385" r:id="rId39"/>
    <p:sldId id="405" r:id="rId40"/>
    <p:sldId id="428" r:id="rId41"/>
    <p:sldId id="407" r:id="rId42"/>
    <p:sldId id="426" r:id="rId43"/>
    <p:sldId id="283" r:id="rId44"/>
    <p:sldId id="344" r:id="rId45"/>
    <p:sldId id="433" r:id="rId46"/>
    <p:sldId id="422" r:id="rId47"/>
    <p:sldId id="409" r:id="rId48"/>
    <p:sldId id="408" r:id="rId49"/>
    <p:sldId id="330" r:id="rId50"/>
    <p:sldId id="331" r:id="rId51"/>
    <p:sldId id="332" r:id="rId52"/>
    <p:sldId id="333" r:id="rId53"/>
    <p:sldId id="389" r:id="rId54"/>
    <p:sldId id="391" r:id="rId55"/>
    <p:sldId id="388" r:id="rId56"/>
    <p:sldId id="346" r:id="rId57"/>
  </p:sldIdLst>
  <p:sldSz cx="12961938" cy="972185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tkXE4UDyP8YA3kAhbSBXgw==" hashData="ntP4tDeN1S4cF+5/l5oZjiHYQZU="/>
  <p:extLst>
    <p:ext uri="{EFAFB233-063F-42B5-8137-9DF3F51BA10A}">
      <p15:sldGuideLst xmlns:p15="http://schemas.microsoft.com/office/powerpoint/2012/main" xmlns="">
        <p15:guide id="1" orient="horz" pos="3062">
          <p15:clr>
            <a:srgbClr val="A4A3A4"/>
          </p15:clr>
        </p15:guide>
        <p15:guide id="2" pos="4083">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brueck" initials="c" lastIdx="7" clrIdx="0"/>
  <p:cmAuthor id="1" name="Julia Sasse" initials="J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9E4"/>
    <a:srgbClr val="BED600"/>
    <a:srgbClr val="FF00FF"/>
    <a:srgbClr val="DEDEDE"/>
    <a:srgbClr val="FFA02F"/>
    <a:srgbClr val="E0119D"/>
    <a:srgbClr val="9A9B9C"/>
    <a:srgbClr val="5A5B5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3571" autoAdjust="0"/>
  </p:normalViewPr>
  <p:slideViewPr>
    <p:cSldViewPr>
      <p:cViewPr varScale="1">
        <p:scale>
          <a:sx n="66" d="100"/>
          <a:sy n="66" d="100"/>
        </p:scale>
        <p:origin x="-1512" y="-96"/>
      </p:cViewPr>
      <p:guideLst>
        <p:guide orient="horz" pos="3062"/>
        <p:guide pos="40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198"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Arbeitsblat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84973753281394"/>
          <c:y val="1.87032176533489E-2"/>
          <c:w val="0.43646237842651431"/>
          <c:h val="0.96251798386312759"/>
        </c:manualLayout>
      </c:layout>
      <c:barChart>
        <c:barDir val="bar"/>
        <c:grouping val="clustered"/>
        <c:ser>
          <c:idx val="2"/>
          <c:order val="0"/>
          <c:tx>
            <c:strRef>
              <c:f>Sheet1!$B$1</c:f>
              <c:strCache>
                <c:ptCount val="1"/>
                <c:pt idx="0">
                  <c:v>2015</c:v>
                </c:pt>
              </c:strCache>
            </c:strRef>
          </c:tx>
          <c:spPr>
            <a:solidFill>
              <a:srgbClr val="00B0F0"/>
            </a:solidFill>
            <a:ln>
              <a:noFill/>
            </a:ln>
          </c:spPr>
          <c:dLbls>
            <c:spPr>
              <a:noFill/>
              <a:ln w="31909">
                <a:noFill/>
              </a:ln>
            </c:spPr>
            <c:txPr>
              <a:bodyPr/>
              <a:lstStyle/>
              <a:p>
                <a:pPr>
                  <a:defRPr lang="de-DE" sz="1800" b="1" i="0" u="none" strike="noStrike" kern="1200" baseline="0">
                    <a:solidFill>
                      <a:prstClr val="black">
                        <a:lumMod val="65000"/>
                        <a:lumOff val="35000"/>
                      </a:prstClr>
                    </a:solidFill>
                    <a:latin typeface="+mn-lt"/>
                    <a:ea typeface="+mn-ea"/>
                    <a:cs typeface="+mn-cs"/>
                  </a:defRPr>
                </a:pPr>
                <a:endParaRPr lang="de-DE"/>
              </a:p>
            </c:txPr>
            <c:showVal val="1"/>
            <c:extLst>
              <c:ext xmlns:c15="http://schemas.microsoft.com/office/drawing/2012/chart" uri="{CE6537A1-D6FC-4f65-9D91-7224C49458BB}">
                <c15:layout/>
                <c15:showLeaderLines val="0"/>
              </c:ext>
            </c:extLst>
          </c:dLbls>
          <c:cat>
            <c:strRef>
              <c:f>Sheet1!$A$2:$A$3</c:f>
              <c:strCache>
                <c:ptCount val="2"/>
                <c:pt idx="0">
                  <c:v>Fairtrade</c:v>
                </c:pt>
                <c:pt idx="1">
                  <c:v>Bio-Siegel</c:v>
                </c:pt>
              </c:strCache>
            </c:strRef>
          </c:cat>
          <c:val>
            <c:numRef>
              <c:f>Sheet1!$B$2:$B$3</c:f>
              <c:numCache>
                <c:formatCode>0</c:formatCode>
                <c:ptCount val="2"/>
                <c:pt idx="0">
                  <c:v>27.478944156172599</c:v>
                </c:pt>
                <c:pt idx="1">
                  <c:v>26.579743188920489</c:v>
                </c:pt>
              </c:numCache>
            </c:numRef>
          </c:val>
        </c:ser>
        <c:ser>
          <c:idx val="0"/>
          <c:order val="1"/>
          <c:tx>
            <c:strRef>
              <c:f>Sheet1!$C$1</c:f>
              <c:strCache>
                <c:ptCount val="1"/>
                <c:pt idx="0">
                  <c:v>2008</c:v>
                </c:pt>
              </c:strCache>
            </c:strRef>
          </c:tx>
          <c:spPr>
            <a:solidFill>
              <a:srgbClr val="BED600"/>
            </a:solidFill>
          </c:spPr>
          <c:dLbls>
            <c:spPr>
              <a:noFill/>
              <a:ln>
                <a:noFill/>
              </a:ln>
              <a:effectLst/>
            </c:spPr>
            <c:txPr>
              <a:bodyPr/>
              <a:lstStyle/>
              <a:p>
                <a:pPr algn="ctr">
                  <a:defRPr lang="de-DE" sz="1800" b="1" i="0" u="none" strike="noStrike" kern="1200" baseline="0">
                    <a:solidFill>
                      <a:prstClr val="black">
                        <a:lumMod val="65000"/>
                        <a:lumOff val="35000"/>
                      </a:prstClr>
                    </a:solidFill>
                    <a:latin typeface="+mn-lt"/>
                    <a:ea typeface="+mn-ea"/>
                    <a:cs typeface="+mn-cs"/>
                  </a:defRPr>
                </a:pPr>
                <a:endParaRPr lang="de-DE"/>
              </a:p>
            </c:txPr>
            <c:showVal val="1"/>
            <c:extLst>
              <c:ext xmlns:c15="http://schemas.microsoft.com/office/drawing/2012/chart" uri="{CE6537A1-D6FC-4f65-9D91-7224C49458BB}">
                <c15:layout/>
                <c15:showLeaderLines val="0"/>
              </c:ext>
            </c:extLst>
          </c:dLbls>
          <c:cat>
            <c:strRef>
              <c:f>Sheet1!$A$2:$A$3</c:f>
              <c:strCache>
                <c:ptCount val="2"/>
                <c:pt idx="0">
                  <c:v>Fairtrade</c:v>
                </c:pt>
                <c:pt idx="1">
                  <c:v>Bio-Siegel</c:v>
                </c:pt>
              </c:strCache>
            </c:strRef>
          </c:cat>
          <c:val>
            <c:numRef>
              <c:f>Sheet1!$C$2:$C$3</c:f>
              <c:numCache>
                <c:formatCode>0</c:formatCode>
                <c:ptCount val="2"/>
                <c:pt idx="0">
                  <c:v>17.373316283744789</c:v>
                </c:pt>
                <c:pt idx="1">
                  <c:v>8.4133690496197904</c:v>
                </c:pt>
              </c:numCache>
            </c:numRef>
          </c:val>
        </c:ser>
        <c:dLbls>
          <c:showVal val="1"/>
        </c:dLbls>
        <c:gapWidth val="60"/>
        <c:axId val="151878656"/>
        <c:axId val="151872256"/>
      </c:barChart>
      <c:catAx>
        <c:axId val="151878656"/>
        <c:scaling>
          <c:orientation val="maxMin"/>
        </c:scaling>
        <c:axPos val="l"/>
        <c:numFmt formatCode="General" sourceLinked="1"/>
        <c:tickLblPos val="nextTo"/>
        <c:spPr>
          <a:ln w="3989">
            <a:solidFill>
              <a:sysClr val="window" lastClr="FFFFFF">
                <a:lumMod val="85000"/>
              </a:sysClr>
            </a:solidFill>
            <a:prstDash val="solid"/>
          </a:ln>
        </c:spPr>
        <c:txPr>
          <a:bodyPr rot="0" vert="horz"/>
          <a:lstStyle/>
          <a:p>
            <a:pPr>
              <a:defRPr sz="1400" b="0" i="0">
                <a:latin typeface="+mj-lt"/>
              </a:defRPr>
            </a:pPr>
            <a:endParaRPr lang="de-DE"/>
          </a:p>
        </c:txPr>
        <c:crossAx val="151872256"/>
        <c:crosses val="autoZero"/>
        <c:auto val="1"/>
        <c:lblAlgn val="ctr"/>
        <c:lblOffset val="1"/>
        <c:tickMarkSkip val="1"/>
      </c:catAx>
      <c:valAx>
        <c:axId val="151872256"/>
        <c:scaling>
          <c:orientation val="minMax"/>
          <c:min val="0"/>
        </c:scaling>
        <c:delete val="1"/>
        <c:axPos val="t"/>
        <c:numFmt formatCode="0" sourceLinked="1"/>
        <c:tickLblPos val="none"/>
        <c:crossAx val="151878656"/>
        <c:crosses val="autoZero"/>
        <c:crossBetween val="between"/>
      </c:valAx>
      <c:spPr>
        <a:noFill/>
        <a:ln w="3989">
          <a:noFill/>
          <a:prstDash val="solid"/>
        </a:ln>
      </c:spPr>
    </c:plotArea>
    <c:legend>
      <c:legendPos val="r"/>
      <c:layout>
        <c:manualLayout>
          <c:xMode val="edge"/>
          <c:yMode val="edge"/>
          <c:x val="0.87561082790973743"/>
          <c:y val="0.30362840369979255"/>
          <c:w val="0.10114659955956661"/>
          <c:h val="0.30764586978260289"/>
        </c:manualLayout>
      </c:layout>
      <c:txPr>
        <a:bodyPr/>
        <a:lstStyle/>
        <a:p>
          <a:pPr>
            <a:defRPr sz="1400" b="0"/>
          </a:pPr>
          <a:endParaRPr lang="de-DE"/>
        </a:p>
      </c:txPr>
    </c:legend>
    <c:plotVisOnly val="1"/>
    <c:dispBlanksAs val="gap"/>
  </c:chart>
  <c:spPr>
    <a:noFill/>
    <a:ln>
      <a:noFill/>
    </a:ln>
  </c:spPr>
  <c:txPr>
    <a:bodyPr/>
    <a:lstStyle/>
    <a:p>
      <a:pPr>
        <a:defRPr sz="1200" b="1" i="0" u="none" strike="noStrike" baseline="0">
          <a:solidFill>
            <a:schemeClr val="tx1"/>
          </a:solidFill>
          <a:latin typeface="+mn-lt"/>
          <a:ea typeface="Arial"/>
          <a:cs typeface="Arial"/>
        </a:defRPr>
      </a:pPr>
      <a:endParaRPr lang="de-DE"/>
    </a:p>
  </c:txPr>
  <c:externalData r:id="rId2"/>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7C046D-5911-4CAF-8F02-A48E958AB53B}" type="doc">
      <dgm:prSet loTypeId="urn:microsoft.com/office/officeart/2005/8/layout/hChevron3" loCatId="process" qsTypeId="urn:microsoft.com/office/officeart/2005/8/quickstyle/simple1" qsCatId="simple" csTypeId="urn:microsoft.com/office/officeart/2005/8/colors/colorful5" csCatId="colorful" phldr="1"/>
      <dgm:spPr/>
    </dgm:pt>
    <dgm:pt modelId="{13A560E3-FF8F-43E9-82F1-6B25A5978E28}">
      <dgm:prSet phldrT="[Text]"/>
      <dgm:spPr>
        <a:solidFill>
          <a:srgbClr val="00B9E4"/>
        </a:solidFill>
      </dgm:spPr>
      <dgm:t>
        <a:bodyPr/>
        <a:lstStyle/>
        <a:p>
          <a:r>
            <a:rPr lang="de-DE" dirty="0" smtClean="0"/>
            <a:t>Bis 1964</a:t>
          </a:r>
          <a:endParaRPr lang="de-DE" dirty="0"/>
        </a:p>
      </dgm:t>
    </dgm:pt>
    <dgm:pt modelId="{C0BC8F0E-F3C5-4755-A73B-3C930C002399}" type="parTrans" cxnId="{75796AF0-B9EB-4F33-B4FD-AC31DD69E5A5}">
      <dgm:prSet/>
      <dgm:spPr/>
      <dgm:t>
        <a:bodyPr/>
        <a:lstStyle/>
        <a:p>
          <a:endParaRPr lang="de-DE"/>
        </a:p>
      </dgm:t>
    </dgm:pt>
    <dgm:pt modelId="{FEC21539-F5DB-4BA1-B1B5-6E6F9B0481DD}" type="sibTrans" cxnId="{75796AF0-B9EB-4F33-B4FD-AC31DD69E5A5}">
      <dgm:prSet/>
      <dgm:spPr/>
      <dgm:t>
        <a:bodyPr/>
        <a:lstStyle/>
        <a:p>
          <a:endParaRPr lang="de-DE"/>
        </a:p>
      </dgm:t>
    </dgm:pt>
    <dgm:pt modelId="{EF20DF3E-8F7D-47AC-9BC0-8959B91EEEE2}">
      <dgm:prSet phldrT="[Text]"/>
      <dgm:spPr>
        <a:solidFill>
          <a:srgbClr val="BED600"/>
        </a:solidFill>
      </dgm:spPr>
      <dgm:t>
        <a:bodyPr/>
        <a:lstStyle/>
        <a:p>
          <a:r>
            <a:rPr lang="de-DE" dirty="0" smtClean="0"/>
            <a:t>Bis 1975</a:t>
          </a:r>
          <a:endParaRPr lang="de-DE" dirty="0"/>
        </a:p>
      </dgm:t>
    </dgm:pt>
    <dgm:pt modelId="{F38F98B2-140F-4889-B451-CC315B205673}" type="parTrans" cxnId="{C7183A6C-60BD-4943-92ED-52B979ED4192}">
      <dgm:prSet/>
      <dgm:spPr/>
      <dgm:t>
        <a:bodyPr/>
        <a:lstStyle/>
        <a:p>
          <a:endParaRPr lang="de-DE"/>
        </a:p>
      </dgm:t>
    </dgm:pt>
    <dgm:pt modelId="{690C0964-BD60-4691-8E1F-648ADF07D1B7}" type="sibTrans" cxnId="{C7183A6C-60BD-4943-92ED-52B979ED4192}">
      <dgm:prSet/>
      <dgm:spPr/>
      <dgm:t>
        <a:bodyPr/>
        <a:lstStyle/>
        <a:p>
          <a:endParaRPr lang="de-DE"/>
        </a:p>
      </dgm:t>
    </dgm:pt>
    <dgm:pt modelId="{F4E48619-01DB-40CF-9061-FE73ADA00E68}">
      <dgm:prSet phldrT="[Text]"/>
      <dgm:spPr>
        <a:solidFill>
          <a:srgbClr val="FFA02F"/>
        </a:solidFill>
      </dgm:spPr>
      <dgm:t>
        <a:bodyPr/>
        <a:lstStyle/>
        <a:p>
          <a:r>
            <a:rPr lang="de-DE" dirty="0" smtClean="0"/>
            <a:t>Bis 1992  </a:t>
          </a:r>
          <a:endParaRPr lang="de-DE" dirty="0"/>
        </a:p>
      </dgm:t>
    </dgm:pt>
    <dgm:pt modelId="{2C9322D3-E35F-4FC5-B346-625081969A6E}" type="parTrans" cxnId="{8DDA88C7-C7E4-4B13-8966-23270CA74E2D}">
      <dgm:prSet/>
      <dgm:spPr/>
      <dgm:t>
        <a:bodyPr/>
        <a:lstStyle/>
        <a:p>
          <a:endParaRPr lang="de-DE"/>
        </a:p>
      </dgm:t>
    </dgm:pt>
    <dgm:pt modelId="{FFBF91D2-D876-4725-AEC3-C5DF37C8446B}" type="sibTrans" cxnId="{8DDA88C7-C7E4-4B13-8966-23270CA74E2D}">
      <dgm:prSet/>
      <dgm:spPr/>
      <dgm:t>
        <a:bodyPr/>
        <a:lstStyle/>
        <a:p>
          <a:endParaRPr lang="de-DE"/>
        </a:p>
      </dgm:t>
    </dgm:pt>
    <dgm:pt modelId="{322C8761-1984-4106-A0E1-A52CD3DFEA79}">
      <dgm:prSet phldrT="[Text]"/>
      <dgm:spPr>
        <a:solidFill>
          <a:srgbClr val="E0119D"/>
        </a:solidFill>
      </dgm:spPr>
      <dgm:t>
        <a:bodyPr/>
        <a:lstStyle/>
        <a:p>
          <a:r>
            <a:rPr lang="de-DE" dirty="0" smtClean="0"/>
            <a:t>Bis 2016  </a:t>
          </a:r>
          <a:endParaRPr lang="de-DE" dirty="0"/>
        </a:p>
      </dgm:t>
    </dgm:pt>
    <dgm:pt modelId="{8C1BE58F-C6E8-4BD7-BEF7-9DF7638FA3E4}" type="sibTrans" cxnId="{CB745DE6-BF63-4D43-8DB8-EC05A480A16E}">
      <dgm:prSet/>
      <dgm:spPr/>
      <dgm:t>
        <a:bodyPr/>
        <a:lstStyle/>
        <a:p>
          <a:endParaRPr lang="de-DE"/>
        </a:p>
      </dgm:t>
    </dgm:pt>
    <dgm:pt modelId="{4226AB2B-9C51-4105-9DB6-D780295FB718}" type="parTrans" cxnId="{CB745DE6-BF63-4D43-8DB8-EC05A480A16E}">
      <dgm:prSet/>
      <dgm:spPr/>
      <dgm:t>
        <a:bodyPr/>
        <a:lstStyle/>
        <a:p>
          <a:endParaRPr lang="de-DE"/>
        </a:p>
      </dgm:t>
    </dgm:pt>
    <dgm:pt modelId="{9F4F1442-587F-47F4-9172-587C5BB4EAAC}" type="pres">
      <dgm:prSet presAssocID="{A87C046D-5911-4CAF-8F02-A48E958AB53B}" presName="Name0" presStyleCnt="0">
        <dgm:presLayoutVars>
          <dgm:dir/>
          <dgm:resizeHandles val="exact"/>
        </dgm:presLayoutVars>
      </dgm:prSet>
      <dgm:spPr/>
    </dgm:pt>
    <dgm:pt modelId="{7D1C8416-9CFD-44BD-9046-F9DDC94EA8FD}" type="pres">
      <dgm:prSet presAssocID="{13A560E3-FF8F-43E9-82F1-6B25A5978E28}" presName="parTxOnly" presStyleLbl="node1" presStyleIdx="0" presStyleCnt="4">
        <dgm:presLayoutVars>
          <dgm:bulletEnabled val="1"/>
        </dgm:presLayoutVars>
      </dgm:prSet>
      <dgm:spPr/>
      <dgm:t>
        <a:bodyPr/>
        <a:lstStyle/>
        <a:p>
          <a:endParaRPr lang="de-DE"/>
        </a:p>
      </dgm:t>
    </dgm:pt>
    <dgm:pt modelId="{C5909188-B916-4A9D-8F38-CDDB72CCE8E1}" type="pres">
      <dgm:prSet presAssocID="{FEC21539-F5DB-4BA1-B1B5-6E6F9B0481DD}" presName="parSpace" presStyleCnt="0"/>
      <dgm:spPr/>
    </dgm:pt>
    <dgm:pt modelId="{D5F3AF71-71E7-469B-B814-16D651541DAA}" type="pres">
      <dgm:prSet presAssocID="{EF20DF3E-8F7D-47AC-9BC0-8959B91EEEE2}" presName="parTxOnly" presStyleLbl="node1" presStyleIdx="1" presStyleCnt="4">
        <dgm:presLayoutVars>
          <dgm:bulletEnabled val="1"/>
        </dgm:presLayoutVars>
      </dgm:prSet>
      <dgm:spPr/>
      <dgm:t>
        <a:bodyPr/>
        <a:lstStyle/>
        <a:p>
          <a:endParaRPr lang="de-DE"/>
        </a:p>
      </dgm:t>
    </dgm:pt>
    <dgm:pt modelId="{75CC96C3-DE96-4270-8750-A39C4C2780C2}" type="pres">
      <dgm:prSet presAssocID="{690C0964-BD60-4691-8E1F-648ADF07D1B7}" presName="parSpace" presStyleCnt="0"/>
      <dgm:spPr/>
    </dgm:pt>
    <dgm:pt modelId="{68002211-D075-43EB-A6AB-FC674C9A34BA}" type="pres">
      <dgm:prSet presAssocID="{F4E48619-01DB-40CF-9061-FE73ADA00E68}" presName="parTxOnly" presStyleLbl="node1" presStyleIdx="2" presStyleCnt="4" custLinFactNeighborX="1794" custLinFactNeighborY="1209">
        <dgm:presLayoutVars>
          <dgm:bulletEnabled val="1"/>
        </dgm:presLayoutVars>
      </dgm:prSet>
      <dgm:spPr/>
      <dgm:t>
        <a:bodyPr/>
        <a:lstStyle/>
        <a:p>
          <a:endParaRPr lang="de-DE"/>
        </a:p>
      </dgm:t>
    </dgm:pt>
    <dgm:pt modelId="{53A738BC-F71A-44E4-82AC-5ABFC06C24C2}" type="pres">
      <dgm:prSet presAssocID="{FFBF91D2-D876-4725-AEC3-C5DF37C8446B}" presName="parSpace" presStyleCnt="0"/>
      <dgm:spPr/>
    </dgm:pt>
    <dgm:pt modelId="{7225F065-2AF8-4477-BF17-80306AFC6887}" type="pres">
      <dgm:prSet presAssocID="{322C8761-1984-4106-A0E1-A52CD3DFEA79}" presName="parTxOnly" presStyleLbl="node1" presStyleIdx="3" presStyleCnt="4" custLinFactNeighborX="1794" custLinFactNeighborY="1209">
        <dgm:presLayoutVars>
          <dgm:bulletEnabled val="1"/>
        </dgm:presLayoutVars>
      </dgm:prSet>
      <dgm:spPr/>
      <dgm:t>
        <a:bodyPr/>
        <a:lstStyle/>
        <a:p>
          <a:endParaRPr lang="de-DE"/>
        </a:p>
      </dgm:t>
    </dgm:pt>
  </dgm:ptLst>
  <dgm:cxnLst>
    <dgm:cxn modelId="{8DDA88C7-C7E4-4B13-8966-23270CA74E2D}" srcId="{A87C046D-5911-4CAF-8F02-A48E958AB53B}" destId="{F4E48619-01DB-40CF-9061-FE73ADA00E68}" srcOrd="2" destOrd="0" parTransId="{2C9322D3-E35F-4FC5-B346-625081969A6E}" sibTransId="{FFBF91D2-D876-4725-AEC3-C5DF37C8446B}"/>
    <dgm:cxn modelId="{C7183A6C-60BD-4943-92ED-52B979ED4192}" srcId="{A87C046D-5911-4CAF-8F02-A48E958AB53B}" destId="{EF20DF3E-8F7D-47AC-9BC0-8959B91EEEE2}" srcOrd="1" destOrd="0" parTransId="{F38F98B2-140F-4889-B451-CC315B205673}" sibTransId="{690C0964-BD60-4691-8E1F-648ADF07D1B7}"/>
    <dgm:cxn modelId="{301DFC56-CE03-4128-BE91-6DDDA1EDCFE8}" type="presOf" srcId="{322C8761-1984-4106-A0E1-A52CD3DFEA79}" destId="{7225F065-2AF8-4477-BF17-80306AFC6887}" srcOrd="0" destOrd="0" presId="urn:microsoft.com/office/officeart/2005/8/layout/hChevron3"/>
    <dgm:cxn modelId="{36803DE6-0CD4-454E-8BC2-4357487814D6}" type="presOf" srcId="{EF20DF3E-8F7D-47AC-9BC0-8959B91EEEE2}" destId="{D5F3AF71-71E7-469B-B814-16D651541DAA}" srcOrd="0" destOrd="0" presId="urn:microsoft.com/office/officeart/2005/8/layout/hChevron3"/>
    <dgm:cxn modelId="{CB745DE6-BF63-4D43-8DB8-EC05A480A16E}" srcId="{A87C046D-5911-4CAF-8F02-A48E958AB53B}" destId="{322C8761-1984-4106-A0E1-A52CD3DFEA79}" srcOrd="3" destOrd="0" parTransId="{4226AB2B-9C51-4105-9DB6-D780295FB718}" sibTransId="{8C1BE58F-C6E8-4BD7-BEF7-9DF7638FA3E4}"/>
    <dgm:cxn modelId="{CBC6D956-E448-41E6-95A5-DCB15D539D92}" type="presOf" srcId="{A87C046D-5911-4CAF-8F02-A48E958AB53B}" destId="{9F4F1442-587F-47F4-9172-587C5BB4EAAC}" srcOrd="0" destOrd="0" presId="urn:microsoft.com/office/officeart/2005/8/layout/hChevron3"/>
    <dgm:cxn modelId="{75796AF0-B9EB-4F33-B4FD-AC31DD69E5A5}" srcId="{A87C046D-5911-4CAF-8F02-A48E958AB53B}" destId="{13A560E3-FF8F-43E9-82F1-6B25A5978E28}" srcOrd="0" destOrd="0" parTransId="{C0BC8F0E-F3C5-4755-A73B-3C930C002399}" sibTransId="{FEC21539-F5DB-4BA1-B1B5-6E6F9B0481DD}"/>
    <dgm:cxn modelId="{C5D9A299-DECC-4B5B-9A73-610ED926C365}" type="presOf" srcId="{13A560E3-FF8F-43E9-82F1-6B25A5978E28}" destId="{7D1C8416-9CFD-44BD-9046-F9DDC94EA8FD}" srcOrd="0" destOrd="0" presId="urn:microsoft.com/office/officeart/2005/8/layout/hChevron3"/>
    <dgm:cxn modelId="{57EB6458-4A82-4589-98EB-BF64388DDB2A}" type="presOf" srcId="{F4E48619-01DB-40CF-9061-FE73ADA00E68}" destId="{68002211-D075-43EB-A6AB-FC674C9A34BA}" srcOrd="0" destOrd="0" presId="urn:microsoft.com/office/officeart/2005/8/layout/hChevron3"/>
    <dgm:cxn modelId="{4A722187-CB7A-46C2-A794-966666751CA5}" type="presParOf" srcId="{9F4F1442-587F-47F4-9172-587C5BB4EAAC}" destId="{7D1C8416-9CFD-44BD-9046-F9DDC94EA8FD}" srcOrd="0" destOrd="0" presId="urn:microsoft.com/office/officeart/2005/8/layout/hChevron3"/>
    <dgm:cxn modelId="{D8370501-7568-4A2F-8CBA-8056CC326BBF}" type="presParOf" srcId="{9F4F1442-587F-47F4-9172-587C5BB4EAAC}" destId="{C5909188-B916-4A9D-8F38-CDDB72CCE8E1}" srcOrd="1" destOrd="0" presId="urn:microsoft.com/office/officeart/2005/8/layout/hChevron3"/>
    <dgm:cxn modelId="{32774591-1A9B-4569-A53A-56C10189AB28}" type="presParOf" srcId="{9F4F1442-587F-47F4-9172-587C5BB4EAAC}" destId="{D5F3AF71-71E7-469B-B814-16D651541DAA}" srcOrd="2" destOrd="0" presId="urn:microsoft.com/office/officeart/2005/8/layout/hChevron3"/>
    <dgm:cxn modelId="{3B7FEB65-A1F6-44D7-A63A-E1483C814D83}" type="presParOf" srcId="{9F4F1442-587F-47F4-9172-587C5BB4EAAC}" destId="{75CC96C3-DE96-4270-8750-A39C4C2780C2}" srcOrd="3" destOrd="0" presId="urn:microsoft.com/office/officeart/2005/8/layout/hChevron3"/>
    <dgm:cxn modelId="{A48C7795-1173-4B3E-960D-A3557A134F8E}" type="presParOf" srcId="{9F4F1442-587F-47F4-9172-587C5BB4EAAC}" destId="{68002211-D075-43EB-A6AB-FC674C9A34BA}" srcOrd="4" destOrd="0" presId="urn:microsoft.com/office/officeart/2005/8/layout/hChevron3"/>
    <dgm:cxn modelId="{4C405A5C-8C54-4CF9-86DB-D6498AA82386}" type="presParOf" srcId="{9F4F1442-587F-47F4-9172-587C5BB4EAAC}" destId="{53A738BC-F71A-44E4-82AC-5ABFC06C24C2}" srcOrd="5" destOrd="0" presId="urn:microsoft.com/office/officeart/2005/8/layout/hChevron3"/>
    <dgm:cxn modelId="{6E42E6C6-4A62-4D14-811B-7966E04FF6F6}" type="presParOf" srcId="{9F4F1442-587F-47F4-9172-587C5BB4EAAC}" destId="{7225F065-2AF8-4477-BF17-80306AFC6887}" srcOrd="6"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F09A73-0279-4B35-B763-419AF96DCBE7}" type="datetimeFigureOut">
              <a:rPr lang="de-DE" smtClean="0"/>
              <a:pPr/>
              <a:t>08.06.2017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3F92E9-B6A5-4069-B33D-22D3E16587E7}" type="slidenum">
              <a:rPr lang="de-DE" smtClean="0"/>
              <a:pPr/>
              <a:t>‹Nr.›</a:t>
            </a:fld>
            <a:endParaRPr lang="de-DE"/>
          </a:p>
        </p:txBody>
      </p:sp>
    </p:spTree>
    <p:extLst>
      <p:ext uri="{BB962C8B-B14F-4D97-AF65-F5344CB8AC3E}">
        <p14:creationId xmlns:p14="http://schemas.microsoft.com/office/powerpoint/2010/main" xmlns="" val="4454226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EA709-7B04-43C2-8DC3-1634057E3A55}" type="datetimeFigureOut">
              <a:rPr lang="de-DE" smtClean="0"/>
              <a:pPr/>
              <a:t>08.06.2017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FDF2AD-3CE3-4C64-BBE7-E69752AF2CC0}" type="slidenum">
              <a:rPr lang="de-DE" smtClean="0"/>
              <a:pPr/>
              <a:t>‹Nr.›</a:t>
            </a:fld>
            <a:endParaRPr lang="de-DE"/>
          </a:p>
        </p:txBody>
      </p:sp>
    </p:spTree>
    <p:extLst>
      <p:ext uri="{BB962C8B-B14F-4D97-AF65-F5344CB8AC3E}">
        <p14:creationId xmlns:p14="http://schemas.microsoft.com/office/powerpoint/2010/main" xmlns="" val="4100306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orldbank.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mtClean="0"/>
              <a:t>Aktualisiert: 31.05.2017</a:t>
            </a:r>
          </a:p>
          <a:p>
            <a:r>
              <a:rPr lang="de-DE" dirty="0" smtClean="0"/>
              <a:t>Foto: </a:t>
            </a:r>
            <a:r>
              <a:rPr lang="de-DE" b="1" dirty="0" err="1" smtClean="0"/>
              <a:t>Photographer</a:t>
            </a:r>
            <a:r>
              <a:rPr lang="de-DE" b="1" dirty="0" smtClean="0"/>
              <a:t>/</a:t>
            </a:r>
            <a:r>
              <a:rPr lang="de-DE" b="1" dirty="0" err="1" smtClean="0"/>
              <a:t>Author</a:t>
            </a:r>
            <a:r>
              <a:rPr lang="de-DE" b="1" dirty="0" smtClean="0"/>
              <a:t>: </a:t>
            </a:r>
            <a:r>
              <a:rPr lang="de-DE" dirty="0" smtClean="0"/>
              <a:t>Joerg </a:t>
            </a:r>
            <a:r>
              <a:rPr lang="de-DE" dirty="0" err="1" smtClean="0"/>
              <a:t>Boethling</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Copyright: </a:t>
            </a:r>
            <a:r>
              <a:rPr lang="de-DE" dirty="0" err="1" smtClean="0"/>
              <a:t>transfair</a:t>
            </a:r>
            <a:r>
              <a:rPr lang="de-DE" dirty="0" smtClean="0"/>
              <a:t> e.V.,</a:t>
            </a:r>
            <a:r>
              <a:rPr lang="de-DE" baseline="0" dirty="0" smtClean="0"/>
              <a:t> </a:t>
            </a:r>
            <a:r>
              <a:rPr lang="de-DE" dirty="0" smtClean="0"/>
              <a:t>t.thiele@fairtrade-deutschland.de</a:t>
            </a:r>
          </a:p>
          <a:p>
            <a:endParaRPr lang="de-DE" dirty="0" smtClean="0"/>
          </a:p>
          <a:p>
            <a:r>
              <a:rPr lang="de-DE" dirty="0" smtClean="0"/>
              <a:t>Judy </a:t>
            </a:r>
            <a:r>
              <a:rPr lang="de-DE" dirty="0" err="1" smtClean="0"/>
              <a:t>Muthoni</a:t>
            </a:r>
            <a:r>
              <a:rPr lang="de-DE" dirty="0" smtClean="0"/>
              <a:t> arbeitet auf der Fairtrade-Rosenfarm </a:t>
            </a:r>
            <a:r>
              <a:rPr lang="de-DE" dirty="0" err="1" smtClean="0"/>
              <a:t>Simbi</a:t>
            </a:r>
            <a:r>
              <a:rPr lang="de-DE" dirty="0" smtClean="0"/>
              <a:t> Roses, </a:t>
            </a:r>
            <a:r>
              <a:rPr lang="de-DE" dirty="0" err="1" smtClean="0"/>
              <a:t>Thika</a:t>
            </a:r>
            <a:r>
              <a:rPr lang="de-DE" dirty="0" smtClean="0"/>
              <a:t> nahe Nairobi, Kenia. </a:t>
            </a:r>
            <a:endParaRPr lang="de-DE" b="1" dirty="0" smtClean="0"/>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altLang="de-DE" dirty="0" smtClean="0"/>
              <a:t>Entscheidungen  im Fairtrade-System werden gleichberechtigt von den Produzentenorganisationen und den nationalen Fairtrade-Organisationen wie </a:t>
            </a:r>
            <a:r>
              <a:rPr lang="de-DE" altLang="de-DE" dirty="0" err="1" smtClean="0"/>
              <a:t>TransFair</a:t>
            </a:r>
            <a:r>
              <a:rPr lang="de-DE" altLang="de-DE" dirty="0" smtClean="0"/>
              <a:t>  gefällt. </a:t>
            </a:r>
          </a:p>
          <a:p>
            <a:r>
              <a:rPr lang="de-DE" altLang="de-DE" dirty="0" smtClean="0"/>
              <a:t>Fairtrade ist das einzige Sozialsiegel, das eine paritätische Mitbestimmung aller Betroffenen  realisiert hat.</a:t>
            </a:r>
          </a:p>
          <a:p>
            <a:r>
              <a:rPr lang="de-DE" altLang="de-DE" dirty="0" smtClean="0"/>
              <a:t>Es bedeutet, dass Produzenten darüber mitentscheiden, wie Fairtrade sich künftig entwickelt, welche Prioritäten gesetzt werden und wie hoch Preise und Prämien für die Produkte sein sollen</a:t>
            </a:r>
            <a:r>
              <a:rPr lang="de-DE" altLang="de-DE" dirty="0" smtClean="0">
                <a:solidFill>
                  <a:srgbClr val="9A9B9C"/>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Es gibt keine andere Siegelorganisation, in der Produzenten und die Vertreter der Siegelinitiative</a:t>
            </a:r>
            <a:r>
              <a:rPr lang="de-DE" baseline="0" dirty="0" smtClean="0"/>
              <a:t> gleichberechtigt über alle Belange der Gesamtorganisation bestimmen. Das ist einmalig. Gleichzeitig erfordert es von allen Beteiligten ein hohes Maß an gegenseitiger Akzeptanz und Verhandlungs- und Kompromissbereitschaft. </a:t>
            </a:r>
            <a:endParaRPr lang="de-DE" dirty="0" smtClean="0"/>
          </a:p>
          <a:p>
            <a:endParaRPr lang="de-DE" dirty="0" smtClean="0"/>
          </a:p>
          <a:p>
            <a:endParaRPr lang="de-DE" altLang="de-DE" dirty="0" smtClean="0">
              <a:solidFill>
                <a:srgbClr val="9A9B9C"/>
              </a:solidFill>
            </a:endParaRPr>
          </a:p>
          <a:p>
            <a:endParaRPr lang="de-DE" altLang="de-DE" dirty="0" smtClean="0">
              <a:solidFill>
                <a:srgbClr val="9A9B9C"/>
              </a:solidFill>
            </a:endParaRPr>
          </a:p>
        </p:txBody>
      </p:sp>
      <p:sp>
        <p:nvSpPr>
          <p:cNvPr id="4" name="Foliennummernplatzhalter 3"/>
          <p:cNvSpPr>
            <a:spLocks noGrp="1"/>
          </p:cNvSpPr>
          <p:nvPr>
            <p:ph type="sldNum" sz="quarter" idx="10"/>
          </p:nvPr>
        </p:nvSpPr>
        <p:spPr/>
        <p:txBody>
          <a:bodyPr/>
          <a:lstStyle/>
          <a:p>
            <a:fld id="{05FDF2AD-3CE3-4C64-BBE7-E69752AF2CC0}" type="slidenum">
              <a:rPr lang="de-DE" smtClean="0"/>
              <a:pPr/>
              <a:t>14</a:t>
            </a:fld>
            <a:endParaRPr lang="de-DE"/>
          </a:p>
        </p:txBody>
      </p:sp>
    </p:spTree>
    <p:extLst>
      <p:ext uri="{BB962C8B-B14F-4D97-AF65-F5344CB8AC3E}">
        <p14:creationId xmlns:p14="http://schemas.microsoft.com/office/powerpoint/2010/main" xmlns="" val="2959950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15</a:t>
            </a:fld>
            <a:endParaRPr lang="de-DE"/>
          </a:p>
        </p:txBody>
      </p:sp>
    </p:spTree>
    <p:extLst>
      <p:ext uri="{BB962C8B-B14F-4D97-AF65-F5344CB8AC3E}">
        <p14:creationId xmlns:p14="http://schemas.microsoft.com/office/powerpoint/2010/main" xmlns="" val="209182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ISO-17065-Akkreditierung bedeutet: FLO-</a:t>
            </a:r>
            <a:r>
              <a:rPr lang="de-DE" dirty="0" err="1" smtClean="0"/>
              <a:t>Cert</a:t>
            </a:r>
            <a:r>
              <a:rPr lang="de-DE" dirty="0" smtClean="0"/>
              <a:t> wird selbst zertifiziert (=</a:t>
            </a:r>
            <a:r>
              <a:rPr lang="de-DE" baseline="0" dirty="0" smtClean="0"/>
              <a:t> akkreditiert) und als unabhängige Zertifizierungsorganisation  ausgewiesen. Neben der Zertifizierung nach Fairtrade-Standards bietet FLO-</a:t>
            </a:r>
            <a:r>
              <a:rPr lang="de-DE" baseline="0" dirty="0" err="1" smtClean="0"/>
              <a:t>Cert</a:t>
            </a:r>
            <a:r>
              <a:rPr lang="de-DE" baseline="0" dirty="0" smtClean="0"/>
              <a:t> weitere Dienstleistungen an:</a:t>
            </a:r>
          </a:p>
          <a:p>
            <a:endParaRPr lang="de-DE" sz="1200" kern="1200" baseline="0" dirty="0" smtClean="0">
              <a:solidFill>
                <a:schemeClr val="tx1"/>
              </a:solidFill>
              <a:latin typeface="+mn-lt"/>
              <a:ea typeface="+mn-ea"/>
              <a:cs typeface="+mn-cs"/>
            </a:endParaRPr>
          </a:p>
          <a:p>
            <a:r>
              <a:rPr lang="de-DE" sz="1200" b="1" kern="1200" baseline="0" dirty="0" smtClean="0">
                <a:solidFill>
                  <a:schemeClr val="tx1"/>
                </a:solidFill>
                <a:latin typeface="+mn-lt"/>
                <a:ea typeface="+mn-ea"/>
                <a:cs typeface="+mn-cs"/>
              </a:rPr>
              <a:t>Verifizierung </a:t>
            </a:r>
            <a:r>
              <a:rPr lang="de-DE" sz="1200" b="1" kern="1200" baseline="0" dirty="0" err="1" smtClean="0">
                <a:solidFill>
                  <a:schemeClr val="tx1"/>
                </a:solidFill>
                <a:latin typeface="+mn-lt"/>
                <a:ea typeface="+mn-ea"/>
                <a:cs typeface="+mn-cs"/>
              </a:rPr>
              <a:t>Verifizierung</a:t>
            </a:r>
            <a:r>
              <a:rPr lang="de-DE" sz="1200" b="1" kern="1200" baseline="0" dirty="0" smtClean="0">
                <a:solidFill>
                  <a:schemeClr val="tx1"/>
                </a:solidFill>
                <a:latin typeface="+mn-lt"/>
                <a:ea typeface="+mn-ea"/>
                <a:cs typeface="+mn-cs"/>
              </a:rPr>
              <a:t> für andere Nachhaltigkeitsstandards und –</a:t>
            </a:r>
            <a:r>
              <a:rPr lang="de-DE" sz="1200" b="1" kern="1200" baseline="0" dirty="0" err="1" smtClean="0">
                <a:solidFill>
                  <a:schemeClr val="tx1"/>
                </a:solidFill>
                <a:latin typeface="+mn-lt"/>
                <a:ea typeface="+mn-ea"/>
                <a:cs typeface="+mn-cs"/>
              </a:rPr>
              <a:t>programme</a:t>
            </a:r>
            <a:r>
              <a:rPr lang="de-DE" sz="1200" b="1" kern="1200" baseline="0" dirty="0" smtClean="0">
                <a:solidFill>
                  <a:schemeClr val="tx1"/>
                </a:solidFill>
                <a:latin typeface="+mn-lt"/>
                <a:ea typeface="+mn-ea"/>
                <a:cs typeface="+mn-cs"/>
              </a:rPr>
              <a:t> </a:t>
            </a:r>
          </a:p>
          <a:p>
            <a:r>
              <a:rPr lang="de-DE" sz="1200" kern="1200" baseline="0" dirty="0" smtClean="0">
                <a:solidFill>
                  <a:schemeClr val="tx1"/>
                </a:solidFill>
                <a:latin typeface="+mn-lt"/>
                <a:ea typeface="+mn-ea"/>
                <a:cs typeface="+mn-cs"/>
              </a:rPr>
              <a:t>•4C </a:t>
            </a:r>
            <a:r>
              <a:rPr lang="de-DE" sz="1200" kern="1200" baseline="0" dirty="0" err="1" smtClean="0">
                <a:solidFill>
                  <a:schemeClr val="tx1"/>
                </a:solidFill>
                <a:latin typeface="+mn-lt"/>
                <a:ea typeface="+mn-ea"/>
                <a:cs typeface="+mn-cs"/>
              </a:rPr>
              <a:t>Association</a:t>
            </a:r>
            <a:r>
              <a:rPr lang="de-DE" sz="1200" kern="1200" baseline="0" dirty="0" smtClean="0">
                <a:solidFill>
                  <a:schemeClr val="tx1"/>
                </a:solidFill>
                <a:latin typeface="+mn-lt"/>
                <a:ea typeface="+mn-ea"/>
                <a:cs typeface="+mn-cs"/>
              </a:rPr>
              <a:t> </a:t>
            </a:r>
          </a:p>
          <a:p>
            <a:r>
              <a:rPr lang="de-DE" sz="1200" kern="1200" baseline="0" dirty="0" smtClean="0">
                <a:solidFill>
                  <a:schemeClr val="tx1"/>
                </a:solidFill>
                <a:latin typeface="+mn-lt"/>
                <a:ea typeface="+mn-ea"/>
                <a:cs typeface="+mn-cs"/>
              </a:rPr>
              <a:t>•EDGE </a:t>
            </a:r>
          </a:p>
          <a:p>
            <a:r>
              <a:rPr lang="de-DE" sz="1200" kern="1200" baseline="0" dirty="0" smtClean="0">
                <a:solidFill>
                  <a:schemeClr val="tx1"/>
                </a:solidFill>
                <a:latin typeface="+mn-lt"/>
                <a:ea typeface="+mn-ea"/>
                <a:cs typeface="+mn-cs"/>
              </a:rPr>
              <a:t>•ETI/</a:t>
            </a:r>
            <a:r>
              <a:rPr lang="de-DE" sz="1200" kern="1200" baseline="0" dirty="0" err="1" smtClean="0">
                <a:solidFill>
                  <a:schemeClr val="tx1"/>
                </a:solidFill>
                <a:latin typeface="+mn-lt"/>
                <a:ea typeface="+mn-ea"/>
                <a:cs typeface="+mn-cs"/>
              </a:rPr>
              <a:t>Sedex</a:t>
            </a:r>
            <a:r>
              <a:rPr lang="de-DE" sz="1200" kern="1200" baseline="0" dirty="0" smtClean="0">
                <a:solidFill>
                  <a:schemeClr val="tx1"/>
                </a:solidFill>
                <a:latin typeface="+mn-lt"/>
                <a:ea typeface="+mn-ea"/>
                <a:cs typeface="+mn-cs"/>
              </a:rPr>
              <a:t> </a:t>
            </a:r>
          </a:p>
          <a:p>
            <a:r>
              <a:rPr lang="de-DE" sz="1200" kern="1200" baseline="0" dirty="0" smtClean="0">
                <a:solidFill>
                  <a:schemeClr val="tx1"/>
                </a:solidFill>
                <a:latin typeface="+mn-lt"/>
                <a:ea typeface="+mn-ea"/>
                <a:cs typeface="+mn-cs"/>
              </a:rPr>
              <a:t>•UTZ </a:t>
            </a:r>
          </a:p>
          <a:p>
            <a:r>
              <a:rPr lang="de-DE" sz="1200" kern="1200" baseline="0" dirty="0" smtClean="0">
                <a:solidFill>
                  <a:schemeClr val="tx1"/>
                </a:solidFill>
                <a:latin typeface="+mn-lt"/>
                <a:ea typeface="+mn-ea"/>
                <a:cs typeface="+mn-cs"/>
              </a:rPr>
              <a:t>•Private Unternehmens Standards </a:t>
            </a:r>
          </a:p>
          <a:p>
            <a:endParaRPr lang="de-DE" sz="1200" kern="1200" baseline="0" dirty="0" smtClean="0">
              <a:solidFill>
                <a:schemeClr val="tx1"/>
              </a:solidFill>
              <a:latin typeface="+mn-lt"/>
              <a:ea typeface="+mn-ea"/>
              <a:cs typeface="+mn-cs"/>
            </a:endParaRPr>
          </a:p>
          <a:p>
            <a:r>
              <a:rPr lang="de-DE" sz="1200" b="1" kern="1200" baseline="0" dirty="0" smtClean="0">
                <a:solidFill>
                  <a:schemeClr val="tx1"/>
                </a:solidFill>
                <a:latin typeface="+mn-lt"/>
                <a:ea typeface="+mn-ea"/>
                <a:cs typeface="+mn-cs"/>
              </a:rPr>
              <a:t>Impact </a:t>
            </a:r>
          </a:p>
          <a:p>
            <a:r>
              <a:rPr lang="de-DE" sz="1200" kern="1200" baseline="0" dirty="0" smtClean="0">
                <a:solidFill>
                  <a:schemeClr val="tx1"/>
                </a:solidFill>
                <a:latin typeface="+mn-lt"/>
                <a:ea typeface="+mn-ea"/>
                <a:cs typeface="+mn-cs"/>
              </a:rPr>
              <a:t>Entwicklung und Verifizierung von kundenorientiertem Impact </a:t>
            </a:r>
            <a:r>
              <a:rPr lang="de-DE" sz="1200" kern="1200" baseline="0" dirty="0" err="1" smtClean="0">
                <a:solidFill>
                  <a:schemeClr val="tx1"/>
                </a:solidFill>
                <a:latin typeface="+mn-lt"/>
                <a:ea typeface="+mn-ea"/>
                <a:cs typeface="+mn-cs"/>
              </a:rPr>
              <a:t>Servicen</a:t>
            </a:r>
            <a:r>
              <a:rPr lang="de-DE" sz="1200" kern="1200" baseline="0" dirty="0" smtClean="0">
                <a:solidFill>
                  <a:schemeClr val="tx1"/>
                </a:solidFill>
                <a:latin typeface="+mn-lt"/>
                <a:ea typeface="+mn-ea"/>
                <a:cs typeface="+mn-cs"/>
              </a:rPr>
              <a:t> </a:t>
            </a:r>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16</a:t>
            </a:fld>
            <a:endParaRPr lang="de-DE"/>
          </a:p>
        </p:txBody>
      </p:sp>
    </p:spTree>
    <p:extLst>
      <p:ext uri="{BB962C8B-B14F-4D97-AF65-F5344CB8AC3E}">
        <p14:creationId xmlns:p14="http://schemas.microsoft.com/office/powerpoint/2010/main" xmlns="" val="201935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t>Foto: Kakaoproduzenten der regionalen Kooperative</a:t>
            </a:r>
            <a:r>
              <a:rPr lang="en-US" dirty="0" smtClean="0"/>
              <a:t> ECOJAD, </a:t>
            </a:r>
            <a:r>
              <a:rPr lang="en-US" dirty="0" err="1" smtClean="0"/>
              <a:t>Mitglied</a:t>
            </a:r>
            <a:r>
              <a:rPr lang="en-US" dirty="0" smtClean="0"/>
              <a:t> von </a:t>
            </a:r>
            <a:r>
              <a:rPr lang="en-US" dirty="0" err="1" smtClean="0"/>
              <a:t>Ecookim</a:t>
            </a:r>
            <a:r>
              <a:rPr lang="en-US" dirty="0" smtClean="0"/>
              <a:t> in Côte d'Ivoire.</a:t>
            </a:r>
            <a:endParaRPr lang="de-DE" sz="1200" dirty="0" smtClean="0"/>
          </a:p>
          <a:p>
            <a:r>
              <a:rPr lang="de-DE" b="1" dirty="0" err="1" smtClean="0"/>
              <a:t>Photographer</a:t>
            </a:r>
            <a:r>
              <a:rPr lang="de-DE" b="1" dirty="0" smtClean="0"/>
              <a:t>/</a:t>
            </a:r>
            <a:r>
              <a:rPr lang="de-DE" b="1" dirty="0" err="1" smtClean="0"/>
              <a:t>Author</a:t>
            </a:r>
            <a:r>
              <a:rPr lang="de-DE" b="1" dirty="0" smtClean="0"/>
              <a:t>: </a:t>
            </a:r>
            <a:r>
              <a:rPr lang="de-DE" dirty="0" smtClean="0"/>
              <a:t>Nabil </a:t>
            </a:r>
            <a:r>
              <a:rPr lang="de-DE" dirty="0" err="1" smtClean="0"/>
              <a:t>Zorkot</a:t>
            </a:r>
            <a:r>
              <a:rPr lang="de-DE" dirty="0" smtClean="0"/>
              <a:t>, </a:t>
            </a:r>
          </a:p>
          <a:p>
            <a:r>
              <a:rPr lang="en-US" b="1" dirty="0" smtClean="0"/>
              <a:t>Copyright holder: </a:t>
            </a:r>
            <a:r>
              <a:rPr lang="en-US" dirty="0" err="1" smtClean="0"/>
              <a:t>TransFair</a:t>
            </a:r>
            <a:r>
              <a:rPr lang="en-US" dirty="0" smtClean="0"/>
              <a:t> e.V., t.thiele@fairtrade-deutschland.de</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t>Zusätzlich gibt es Produktstandards, die über 300 verschiedene Rohprodukte abdecken sowie den Klima- und den Textilstandard.</a:t>
            </a:r>
          </a:p>
          <a:p>
            <a:endParaRPr lang="de-DE" dirty="0" smtClean="0"/>
          </a:p>
        </p:txBody>
      </p:sp>
      <p:sp>
        <p:nvSpPr>
          <p:cNvPr id="4" name="Foliennummernplatzhalter 3"/>
          <p:cNvSpPr>
            <a:spLocks noGrp="1"/>
          </p:cNvSpPr>
          <p:nvPr>
            <p:ph type="sldNum" sz="quarter" idx="10"/>
          </p:nvPr>
        </p:nvSpPr>
        <p:spPr/>
        <p:txBody>
          <a:bodyPr/>
          <a:lstStyle/>
          <a:p>
            <a:fld id="{05FDF2AD-3CE3-4C64-BBE7-E69752AF2CC0}" type="slidenum">
              <a:rPr lang="de-DE" smtClean="0"/>
              <a:pPr/>
              <a:t>19</a:t>
            </a:fld>
            <a:endParaRPr lang="de-DE"/>
          </a:p>
        </p:txBody>
      </p:sp>
    </p:spTree>
    <p:extLst>
      <p:ext uri="{BB962C8B-B14F-4D97-AF65-F5344CB8AC3E}">
        <p14:creationId xmlns:p14="http://schemas.microsoft.com/office/powerpoint/2010/main" xmlns="" val="22152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20</a:t>
            </a:fld>
            <a:endParaRPr lang="de-DE"/>
          </a:p>
        </p:txBody>
      </p:sp>
    </p:spTree>
    <p:extLst>
      <p:ext uri="{BB962C8B-B14F-4D97-AF65-F5344CB8AC3E}">
        <p14:creationId xmlns:p14="http://schemas.microsoft.com/office/powerpoint/2010/main" xmlns="" val="4056793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b="1" dirty="0" smtClean="0"/>
              <a:t>Copyright holder: </a:t>
            </a:r>
            <a:r>
              <a:rPr lang="en-US" dirty="0" err="1" smtClean="0"/>
              <a:t>TransFair</a:t>
            </a:r>
            <a:r>
              <a:rPr lang="en-US" dirty="0" smtClean="0"/>
              <a:t> e.V., t.thiele@fairtrade-deutschland.de</a:t>
            </a:r>
          </a:p>
          <a:p>
            <a:endParaRPr lang="de-DE" dirty="0" smtClean="0"/>
          </a:p>
          <a:p>
            <a:pPr>
              <a:defRPr/>
            </a:pPr>
            <a:r>
              <a:rPr lang="de-DE" sz="1200" b="1" dirty="0" smtClean="0"/>
              <a:t>Feste Mindestpreise</a:t>
            </a:r>
          </a:p>
          <a:p>
            <a:pPr>
              <a:defRPr/>
            </a:pPr>
            <a:r>
              <a:rPr lang="de-DE" sz="1200" dirty="0" smtClean="0"/>
              <a:t>Das Fairtrade-Siegel ermöglicht, dass die Produzentenorganisationen einen festgelegten Mindestpreis sowie eine Fairtrade-Prämie zur Finanzierung von Gemeinschaftsprojekten erhalten. Die festgelegten Fairtrade-Preise gelten für den Verkauf des Produktes von der Produzentenorganisation an das nächste Glied in der Handelskette (üblicherweise den Exporteur oder Importeur). Der Fairtrade-Mindestpreis deckt die Kosten einer Produktion unter nachhaltiger Anbauweise. Der Fairtrade-Mindestpreis und Fairtrade-Prämie verstehen sich </a:t>
            </a:r>
            <a:r>
              <a:rPr lang="de-DE" sz="1200" b="1" dirty="0" smtClean="0"/>
              <a:t>nicht</a:t>
            </a:r>
            <a:r>
              <a:rPr lang="de-DE" sz="1200" dirty="0" smtClean="0"/>
              <a:t> als </a:t>
            </a:r>
            <a:r>
              <a:rPr lang="de-DE" sz="1200" b="1" dirty="0" smtClean="0"/>
              <a:t>bestimmter Prozentsatz</a:t>
            </a:r>
            <a:r>
              <a:rPr lang="de-DE" sz="1200" dirty="0" smtClean="0"/>
              <a:t> des Endverkaufspreises, den die Verbraucher und Verbraucherinnen im Laden bezahlen. </a:t>
            </a:r>
          </a:p>
          <a:p>
            <a:pPr>
              <a:defRPr/>
            </a:pPr>
            <a:r>
              <a:rPr lang="de-DE" sz="1200" dirty="0" smtClean="0"/>
              <a:t>Bei</a:t>
            </a:r>
            <a:r>
              <a:rPr lang="de-DE" sz="1200" baseline="0" dirty="0" smtClean="0"/>
              <a:t> den folgenden Produkten gibt es keine festen Mindestpreise: Rosen, Zucker, Fußbälle</a:t>
            </a:r>
            <a:endParaRPr lang="de-DE" sz="1200" dirty="0" smtClean="0"/>
          </a:p>
        </p:txBody>
      </p:sp>
      <p:sp>
        <p:nvSpPr>
          <p:cNvPr id="4" name="Foliennummernplatzhalter 3"/>
          <p:cNvSpPr>
            <a:spLocks noGrp="1"/>
          </p:cNvSpPr>
          <p:nvPr>
            <p:ph type="sldNum" sz="quarter" idx="10"/>
          </p:nvPr>
        </p:nvSpPr>
        <p:spPr/>
        <p:txBody>
          <a:bodyPr/>
          <a:lstStyle/>
          <a:p>
            <a:fld id="{05FDF2AD-3CE3-4C64-BBE7-E69752AF2CC0}" type="slidenum">
              <a:rPr lang="de-DE" smtClean="0"/>
              <a:pPr/>
              <a:t>21</a:t>
            </a:fld>
            <a:endParaRPr lang="de-DE"/>
          </a:p>
        </p:txBody>
      </p:sp>
    </p:spTree>
    <p:extLst>
      <p:ext uri="{BB962C8B-B14F-4D97-AF65-F5344CB8AC3E}">
        <p14:creationId xmlns:p14="http://schemas.microsoft.com/office/powerpoint/2010/main" xmlns="" val="213411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b="1" dirty="0" smtClean="0"/>
              <a:t>Copyright holder:</a:t>
            </a:r>
            <a:r>
              <a:rPr lang="en-US" b="1" baseline="0" dirty="0" smtClean="0"/>
              <a:t> </a:t>
            </a:r>
            <a:r>
              <a:rPr lang="en-US" dirty="0" err="1" smtClean="0"/>
              <a:t>TransFair</a:t>
            </a:r>
            <a:r>
              <a:rPr lang="en-US" dirty="0" smtClean="0"/>
              <a:t> e.V., t.thiele@fairtrade-deutschland.de</a:t>
            </a:r>
          </a:p>
          <a:p>
            <a:endParaRPr lang="en-US" dirty="0" smtClean="0"/>
          </a:p>
          <a:p>
            <a:r>
              <a:rPr lang="en-US" dirty="0" smtClean="0"/>
              <a:t>OJRPG is a union of small producers in the province of </a:t>
            </a:r>
            <a:r>
              <a:rPr lang="en-US" dirty="0" err="1" smtClean="0"/>
              <a:t>Ubon</a:t>
            </a:r>
            <a:r>
              <a:rPr lang="en-US" dirty="0" smtClean="0"/>
              <a:t> </a:t>
            </a:r>
            <a:r>
              <a:rPr lang="en-US" dirty="0" err="1" smtClean="0"/>
              <a:t>Ratchathani</a:t>
            </a:r>
            <a:r>
              <a:rPr lang="en-US" dirty="0" smtClean="0"/>
              <a:t> in north-eastern Thailand. Its members produce the original </a:t>
            </a:r>
            <a:r>
              <a:rPr lang="en-US" dirty="0" err="1" smtClean="0"/>
              <a:t>Hom</a:t>
            </a:r>
            <a:r>
              <a:rPr lang="en-US" dirty="0" smtClean="0"/>
              <a:t> Mali Rice, which is typically known as perfumed rice. Their products are sold under Fairtrade-conditions to PFB (Progressive Farmer Business), the export organization founded by PFA (Progressive Farmer Association), which is also in close collaboration with OJRPG and the villages’ communities in the area in other interests (e.g. silk projects, rice fish system projects, water buffalos…)</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22</a:t>
            </a:fld>
            <a:endParaRPr lang="de-DE"/>
          </a:p>
        </p:txBody>
      </p:sp>
    </p:spTree>
    <p:extLst>
      <p:ext uri="{BB962C8B-B14F-4D97-AF65-F5344CB8AC3E}">
        <p14:creationId xmlns:p14="http://schemas.microsoft.com/office/powerpoint/2010/main" xmlns="" val="1299341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smtClean="0"/>
              <a:t>Photographer</a:t>
            </a:r>
            <a:r>
              <a:rPr lang="de-DE" b="1" dirty="0" smtClean="0"/>
              <a:t>/</a:t>
            </a:r>
            <a:r>
              <a:rPr lang="de-DE" b="1" dirty="0" err="1" smtClean="0"/>
              <a:t>Author:</a:t>
            </a:r>
            <a:r>
              <a:rPr lang="de-DE" dirty="0" err="1" smtClean="0"/>
              <a:t>Joerg</a:t>
            </a:r>
            <a:r>
              <a:rPr lang="de-DE" dirty="0" smtClean="0"/>
              <a:t> </a:t>
            </a:r>
            <a:r>
              <a:rPr lang="de-DE" dirty="0" err="1" smtClean="0"/>
              <a:t>Boethling</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Copyright holder:</a:t>
            </a:r>
            <a:r>
              <a:rPr lang="en-US" b="1" baseline="0" dirty="0" smtClean="0"/>
              <a:t> </a:t>
            </a:r>
            <a:r>
              <a:rPr lang="en-US" dirty="0" err="1" smtClean="0"/>
              <a:t>TransFair</a:t>
            </a:r>
            <a:r>
              <a:rPr lang="en-US" dirty="0" smtClean="0"/>
              <a:t> e.V., t.thiele@fairtrade-deutschland.de</a:t>
            </a:r>
          </a:p>
          <a:p>
            <a:pPr>
              <a:defRPr/>
            </a:pPr>
            <a:r>
              <a:rPr lang="de-DE" sz="1200" b="0" dirty="0" smtClean="0"/>
              <a:t>Foto: Erklärung</a:t>
            </a:r>
            <a:r>
              <a:rPr lang="de-DE" sz="1200" b="0" baseline="0" dirty="0" smtClean="0"/>
              <a:t> s. unten</a:t>
            </a:r>
          </a:p>
          <a:p>
            <a:pPr>
              <a:defRPr/>
            </a:pPr>
            <a:r>
              <a:rPr lang="de-DE" sz="1200" b="1" dirty="0" smtClean="0"/>
              <a:t>Die Fairtrade-Prämie</a:t>
            </a:r>
          </a:p>
          <a:p>
            <a:pPr>
              <a:defRPr/>
            </a:pPr>
            <a:r>
              <a:rPr lang="de-DE" sz="1200" dirty="0" smtClean="0"/>
              <a:t>wird zusätzlich zum Mindestpreis an die Kooperativen und Plantagen gezahlt. In demokratischen Entscheidungsprozessen wird überlegt, in welche Projekte diese Prämie investiert wird. Z.B. Wasserversorgung, Kinderkrippe, Schulstipendien, Infrastruktur, Gesundheitsvorsorge…</a:t>
            </a:r>
          </a:p>
          <a:p>
            <a:pPr>
              <a:defRPr/>
            </a:pPr>
            <a:endParaRPr lang="de-DE" sz="1200" dirty="0" smtClean="0"/>
          </a:p>
          <a:p>
            <a:pPr>
              <a:defRPr/>
            </a:pPr>
            <a:r>
              <a:rPr lang="de-DE" sz="1200" dirty="0" smtClean="0"/>
              <a:t>Sehr oft werden z.B. Straßen gebaut</a:t>
            </a:r>
            <a:r>
              <a:rPr lang="de-DE" sz="1200" baseline="0" dirty="0" smtClean="0"/>
              <a:t> oder Maschinen angeschafft, damit die Bauern ihre Produkte überhaupt transportieren können.</a:t>
            </a:r>
          </a:p>
          <a:p>
            <a:pPr>
              <a:defRPr/>
            </a:pPr>
            <a:r>
              <a:rPr lang="de-DE" sz="1200" baseline="0" dirty="0" smtClean="0"/>
              <a:t>Oder es werden Krankenstationen und Schulen gebaut.</a:t>
            </a:r>
          </a:p>
          <a:p>
            <a:pPr>
              <a:defRPr/>
            </a:pPr>
            <a:endParaRPr lang="de-DE" sz="1200" baseline="0" dirty="0" smtClean="0"/>
          </a:p>
          <a:p>
            <a:pPr>
              <a:defRPr/>
            </a:pPr>
            <a:r>
              <a:rPr lang="de-DE" sz="1200" baseline="0" dirty="0" smtClean="0"/>
              <a:t>Die Produzentenorganisation muss einen Entwicklungsplan erstellen und festlegen, wofür sie die Prämiengelder verwenden will. Wenn nötig, werden sie dabei von </a:t>
            </a:r>
            <a:r>
              <a:rPr lang="de-DE" sz="1200" baseline="0" dirty="0" err="1" smtClean="0"/>
              <a:t>Fairtrade</a:t>
            </a:r>
            <a:r>
              <a:rPr lang="de-DE" sz="1200" baseline="0" dirty="0" smtClean="0"/>
              <a:t> International unterstützt. Der Entwicklungsplan wird jährlich bei der </a:t>
            </a:r>
            <a:r>
              <a:rPr lang="de-DE" sz="1200" baseline="0" dirty="0" err="1" smtClean="0"/>
              <a:t>Rezertifizierung</a:t>
            </a:r>
            <a:r>
              <a:rPr lang="de-DE" sz="1200" baseline="0" dirty="0" smtClean="0"/>
              <a:t> durch FLO-</a:t>
            </a:r>
            <a:r>
              <a:rPr lang="de-DE" sz="1200" baseline="0" dirty="0" err="1" smtClean="0"/>
              <a:t>Cert</a:t>
            </a:r>
            <a:r>
              <a:rPr lang="de-DE" sz="1200" baseline="0" dirty="0" smtClean="0"/>
              <a:t> überprüft </a:t>
            </a:r>
          </a:p>
          <a:p>
            <a:pPr>
              <a:defRPr/>
            </a:pPr>
            <a:r>
              <a:rPr lang="de-DE" sz="1200" b="1" baseline="0" dirty="0" smtClean="0"/>
              <a:t>Foto:  Die </a:t>
            </a:r>
            <a:r>
              <a:rPr lang="de-DE" sz="1200" b="1" baseline="0" dirty="0" err="1" smtClean="0"/>
              <a:t>Simbi</a:t>
            </a:r>
            <a:r>
              <a:rPr lang="de-DE" sz="1200" b="1" baseline="0" dirty="0" smtClean="0"/>
              <a:t>-Rosenfarm </a:t>
            </a:r>
            <a:r>
              <a:rPr lang="de-DE" sz="1200" b="1" baseline="0" dirty="0" err="1" smtClean="0"/>
              <a:t>untertützt</a:t>
            </a:r>
            <a:r>
              <a:rPr lang="de-DE" sz="1200" b="1" baseline="0" dirty="0" smtClean="0"/>
              <a:t> die örtliche Grundschule in THIKA und bezahlt Schulmöbel, Toiletten, Wasserversorgung und die Renovierung des Klassenraums mit Fairtrade-Prämiengeldern. </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23</a:t>
            </a:fld>
            <a:endParaRPr lang="de-DE"/>
          </a:p>
        </p:txBody>
      </p:sp>
    </p:spTree>
    <p:extLst>
      <p:ext uri="{BB962C8B-B14F-4D97-AF65-F5344CB8AC3E}">
        <p14:creationId xmlns:p14="http://schemas.microsoft.com/office/powerpoint/2010/main" xmlns="" val="3664055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smtClean="0"/>
              <a:t>Photographer</a:t>
            </a:r>
            <a:r>
              <a:rPr lang="de-DE" b="1" dirty="0" smtClean="0"/>
              <a:t>/</a:t>
            </a:r>
            <a:r>
              <a:rPr lang="de-DE" b="1" dirty="0" err="1" smtClean="0"/>
              <a:t>Author</a:t>
            </a:r>
            <a:endParaRPr lang="de-DE" b="1" dirty="0" smtClean="0"/>
          </a:p>
          <a:p>
            <a:r>
              <a:rPr lang="de-DE" dirty="0" smtClean="0"/>
              <a:t>Nathalie Bertrams</a:t>
            </a:r>
          </a:p>
          <a:p>
            <a:endParaRPr lang="en-US" dirty="0" smtClean="0"/>
          </a:p>
          <a:p>
            <a:r>
              <a:rPr lang="en-US" dirty="0" err="1" smtClean="0"/>
              <a:t>Methusela</a:t>
            </a:r>
            <a:r>
              <a:rPr lang="en-US" dirty="0" smtClean="0"/>
              <a:t> </a:t>
            </a:r>
            <a:r>
              <a:rPr lang="en-US" dirty="0" err="1" smtClean="0"/>
              <a:t>Ndonge</a:t>
            </a:r>
            <a:r>
              <a:rPr lang="en-US" dirty="0" smtClean="0"/>
              <a:t> </a:t>
            </a:r>
            <a:r>
              <a:rPr lang="en-US" dirty="0" err="1" smtClean="0"/>
              <a:t>ist</a:t>
            </a:r>
            <a:r>
              <a:rPr lang="en-US" dirty="0" smtClean="0"/>
              <a:t> </a:t>
            </a:r>
            <a:r>
              <a:rPr lang="en-US" dirty="0" err="1" smtClean="0"/>
              <a:t>verheiratet</a:t>
            </a:r>
            <a:r>
              <a:rPr lang="en-US" baseline="0" dirty="0" smtClean="0"/>
              <a:t> und hat 4 Kinder</a:t>
            </a:r>
            <a:r>
              <a:rPr lang="en-US" dirty="0" smtClean="0"/>
              <a:t>. </a:t>
            </a:r>
            <a:r>
              <a:rPr lang="en-US" dirty="0" err="1" smtClean="0"/>
              <a:t>Seit</a:t>
            </a:r>
            <a:r>
              <a:rPr lang="en-US" dirty="0" smtClean="0"/>
              <a:t> </a:t>
            </a:r>
            <a:r>
              <a:rPr lang="en-US" dirty="0" err="1" smtClean="0"/>
              <a:t>er</a:t>
            </a:r>
            <a:r>
              <a:rPr lang="en-US" dirty="0" smtClean="0"/>
              <a:t> </a:t>
            </a:r>
            <a:r>
              <a:rPr lang="en-US" dirty="0" err="1" smtClean="0"/>
              <a:t>bei</a:t>
            </a:r>
            <a:r>
              <a:rPr lang="en-US" dirty="0" smtClean="0"/>
              <a:t> </a:t>
            </a:r>
            <a:r>
              <a:rPr lang="en-US" dirty="0" err="1" smtClean="0"/>
              <a:t>Waridi</a:t>
            </a:r>
            <a:r>
              <a:rPr lang="en-US" dirty="0" smtClean="0"/>
              <a:t> </a:t>
            </a:r>
            <a:r>
              <a:rPr lang="en-US" dirty="0" err="1" smtClean="0"/>
              <a:t>arbeitet</a:t>
            </a:r>
            <a:r>
              <a:rPr lang="en-US" dirty="0" smtClean="0"/>
              <a:t>, hat </a:t>
            </a:r>
            <a:r>
              <a:rPr lang="en-US" dirty="0" err="1" smtClean="0"/>
              <a:t>Methusela</a:t>
            </a:r>
            <a:r>
              <a:rPr lang="en-US" dirty="0" smtClean="0"/>
              <a:t> </a:t>
            </a:r>
            <a:r>
              <a:rPr lang="en-US" dirty="0" err="1" smtClean="0"/>
              <a:t>mehrere</a:t>
            </a:r>
            <a:r>
              <a:rPr lang="en-US" baseline="0" dirty="0" smtClean="0"/>
              <a:t> </a:t>
            </a:r>
            <a:r>
              <a:rPr lang="en-US" baseline="0" dirty="0" err="1" smtClean="0"/>
              <a:t>Computerkurse</a:t>
            </a:r>
            <a:r>
              <a:rPr lang="en-US" baseline="0" dirty="0" smtClean="0"/>
              <a:t> und </a:t>
            </a:r>
            <a:r>
              <a:rPr lang="en-US" baseline="0" dirty="0" err="1" smtClean="0"/>
              <a:t>eine</a:t>
            </a:r>
            <a:r>
              <a:rPr lang="en-US" baseline="0" dirty="0" smtClean="0"/>
              <a:t> </a:t>
            </a:r>
            <a:r>
              <a:rPr lang="en-US" baseline="0" dirty="0" err="1" smtClean="0"/>
              <a:t>Weiterbildung</a:t>
            </a:r>
            <a:r>
              <a:rPr lang="en-US" baseline="0" dirty="0" smtClean="0"/>
              <a:t> </a:t>
            </a:r>
            <a:r>
              <a:rPr lang="en-US" baseline="0" dirty="0" err="1" smtClean="0"/>
              <a:t>zum</a:t>
            </a:r>
            <a:r>
              <a:rPr lang="en-US" baseline="0" dirty="0" smtClean="0"/>
              <a:t> </a:t>
            </a:r>
            <a:r>
              <a:rPr lang="en-US" baseline="0" dirty="0" err="1" smtClean="0"/>
              <a:t>Projektmanager</a:t>
            </a:r>
            <a:r>
              <a:rPr lang="en-US" baseline="0" dirty="0" smtClean="0"/>
              <a:t> </a:t>
            </a:r>
            <a:r>
              <a:rPr lang="en-US" baseline="0" dirty="0" err="1" smtClean="0"/>
              <a:t>gemacht</a:t>
            </a:r>
            <a:r>
              <a:rPr lang="en-US" baseline="0" dirty="0" smtClean="0"/>
              <a:t>. </a:t>
            </a:r>
            <a:r>
              <a:rPr lang="en-US" baseline="0" dirty="0" err="1" smtClean="0"/>
              <a:t>Beides</a:t>
            </a:r>
            <a:r>
              <a:rPr lang="en-US" baseline="0" dirty="0" smtClean="0"/>
              <a:t> hat </a:t>
            </a:r>
            <a:r>
              <a:rPr lang="en-US" baseline="0" dirty="0" err="1" smtClean="0"/>
              <a:t>ihn</a:t>
            </a:r>
            <a:r>
              <a:rPr lang="en-US" baseline="0" dirty="0" smtClean="0"/>
              <a:t> in </a:t>
            </a:r>
            <a:r>
              <a:rPr lang="en-US" baseline="0" dirty="0" err="1" smtClean="0"/>
              <a:t>seinem</a:t>
            </a:r>
            <a:r>
              <a:rPr lang="en-US" baseline="0" dirty="0" smtClean="0"/>
              <a:t> </a:t>
            </a:r>
            <a:r>
              <a:rPr lang="en-US" baseline="0" dirty="0" err="1" smtClean="0"/>
              <a:t>Beruf</a:t>
            </a:r>
            <a:r>
              <a:rPr lang="en-US" baseline="0" dirty="0" smtClean="0"/>
              <a:t> </a:t>
            </a:r>
            <a:r>
              <a:rPr lang="en-US" baseline="0" dirty="0" err="1" smtClean="0"/>
              <a:t>vorangebracht</a:t>
            </a:r>
            <a:r>
              <a:rPr lang="en-US" baseline="0" dirty="0" smtClean="0"/>
              <a:t>. Mit </a:t>
            </a:r>
            <a:r>
              <a:rPr lang="en-US" baseline="0" dirty="0" err="1" smtClean="0"/>
              <a:t>Hilfe</a:t>
            </a:r>
            <a:r>
              <a:rPr lang="en-US" baseline="0" dirty="0" smtClean="0"/>
              <a:t> </a:t>
            </a:r>
            <a:r>
              <a:rPr lang="en-US" baseline="0" dirty="0" err="1" smtClean="0"/>
              <a:t>eines</a:t>
            </a:r>
            <a:r>
              <a:rPr lang="en-US" baseline="0" dirty="0" smtClean="0"/>
              <a:t> </a:t>
            </a:r>
            <a:r>
              <a:rPr lang="en-US" baseline="0" dirty="0" err="1" smtClean="0"/>
              <a:t>Darlehens</a:t>
            </a:r>
            <a:r>
              <a:rPr lang="en-US" baseline="0" dirty="0" smtClean="0"/>
              <a:t> hat </a:t>
            </a:r>
            <a:r>
              <a:rPr lang="en-US" baseline="0" dirty="0" err="1" smtClean="0"/>
              <a:t>er</a:t>
            </a:r>
            <a:r>
              <a:rPr lang="en-US" baseline="0" dirty="0" smtClean="0"/>
              <a:t> </a:t>
            </a:r>
            <a:r>
              <a:rPr lang="en-US" baseline="0" dirty="0" err="1" smtClean="0"/>
              <a:t>einen</a:t>
            </a:r>
            <a:r>
              <a:rPr lang="en-US" baseline="0" dirty="0" smtClean="0"/>
              <a:t> Generator </a:t>
            </a:r>
            <a:r>
              <a:rPr lang="en-US" baseline="0" dirty="0" err="1" smtClean="0"/>
              <a:t>gekauft</a:t>
            </a:r>
            <a:r>
              <a:rPr lang="en-US" baseline="0" dirty="0" smtClean="0"/>
              <a:t> und </a:t>
            </a:r>
            <a:r>
              <a:rPr lang="en-US" baseline="0" dirty="0" err="1" smtClean="0"/>
              <a:t>einen</a:t>
            </a:r>
            <a:r>
              <a:rPr lang="en-US" baseline="0" dirty="0" smtClean="0"/>
              <a:t> Video-Shop </a:t>
            </a:r>
            <a:r>
              <a:rPr lang="en-US" baseline="0" dirty="0" err="1" smtClean="0"/>
              <a:t>eröffnet</a:t>
            </a:r>
            <a:r>
              <a:rPr lang="en-US" baseline="0" dirty="0" smtClean="0"/>
              <a:t>, so </a:t>
            </a:r>
            <a:r>
              <a:rPr lang="en-US" baseline="0" dirty="0" err="1" smtClean="0"/>
              <a:t>dass</a:t>
            </a:r>
            <a:r>
              <a:rPr lang="en-US" baseline="0" dirty="0" smtClean="0"/>
              <a:t> </a:t>
            </a:r>
            <a:r>
              <a:rPr lang="en-US" baseline="0" dirty="0" err="1" smtClean="0"/>
              <a:t>er</a:t>
            </a:r>
            <a:r>
              <a:rPr lang="en-US" baseline="0" dirty="0" smtClean="0"/>
              <a:t> </a:t>
            </a:r>
            <a:r>
              <a:rPr lang="en-US" baseline="0" dirty="0" err="1" smtClean="0"/>
              <a:t>ein</a:t>
            </a:r>
            <a:r>
              <a:rPr lang="en-US" baseline="0" dirty="0" smtClean="0"/>
              <a:t> </a:t>
            </a:r>
            <a:r>
              <a:rPr lang="en-US" baseline="0" dirty="0" err="1" smtClean="0"/>
              <a:t>kleines</a:t>
            </a:r>
            <a:r>
              <a:rPr lang="en-US" baseline="0" dirty="0" smtClean="0"/>
              <a:t> </a:t>
            </a:r>
            <a:r>
              <a:rPr lang="en-US" baseline="0" dirty="0" err="1" smtClean="0"/>
              <a:t>zusätzliches</a:t>
            </a:r>
            <a:r>
              <a:rPr lang="en-US" baseline="0" dirty="0" smtClean="0"/>
              <a:t> </a:t>
            </a:r>
            <a:r>
              <a:rPr lang="en-US" baseline="0" dirty="0" err="1" smtClean="0"/>
              <a:t>Einkommen</a:t>
            </a:r>
            <a:r>
              <a:rPr lang="en-US" baseline="0" dirty="0" smtClean="0"/>
              <a:t> hat. </a:t>
            </a:r>
          </a:p>
          <a:p>
            <a:endParaRPr lang="en-US" baseline="0" dirty="0" smtClean="0"/>
          </a:p>
          <a:p>
            <a:r>
              <a:rPr lang="en-US" dirty="0" err="1" smtClean="0"/>
              <a:t>mprovement</a:t>
            </a:r>
            <a:r>
              <a:rPr lang="en-US" dirty="0" smtClean="0"/>
              <a:t> scheme, over the years, he has also bought a laptop computer, fitted his roof with iron sheets, bought trees from the nursery and owns a bicycle.</a:t>
            </a:r>
            <a:br>
              <a:rPr lang="en-US" dirty="0" smtClean="0"/>
            </a:br>
            <a:r>
              <a:rPr lang="en-US" dirty="0" smtClean="0"/>
              <a:t>“I have acquired a plot, and I hope I can build shops and rent them out, using the Premium loans. I am very engaged in my community and would like to promote some agricultural development. I plan to open a tree nursery in my community. What we need here as well would be solar energy, since we are not connected to the grid.”</a:t>
            </a:r>
            <a:br>
              <a:rPr lang="en-US" dirty="0" smtClean="0"/>
            </a:br>
            <a:r>
              <a:rPr lang="en-US" dirty="0" smtClean="0"/>
              <a:t>“Working standards have much improved since we have become Fairtrade certified, they are much better than before. We give you, our buyers, quality flowers so you continue buying, this </a:t>
            </a:r>
            <a:r>
              <a:rPr lang="en-US" dirty="0" err="1" smtClean="0"/>
              <a:t>wa</a:t>
            </a:r>
            <a:r>
              <a:rPr lang="en-US" dirty="0" smtClean="0"/>
              <a:t/>
            </a:r>
            <a:br>
              <a:rPr lang="en-US" dirty="0" smtClean="0"/>
            </a:br>
            <a:r>
              <a:rPr lang="en-US" dirty="0" smtClean="0"/>
              <a:t/>
            </a:r>
            <a:br>
              <a:rPr lang="en-US" dirty="0" smtClean="0"/>
            </a:br>
            <a:r>
              <a:rPr lang="en-US" dirty="0" err="1" smtClean="0"/>
              <a:t>Waridi’s</a:t>
            </a:r>
            <a:r>
              <a:rPr lang="en-US" dirty="0" smtClean="0"/>
              <a:t> </a:t>
            </a:r>
            <a:r>
              <a:rPr lang="en-US" dirty="0" err="1" smtClean="0"/>
              <a:t>heißt</a:t>
            </a:r>
            <a:r>
              <a:rPr lang="en-US" dirty="0" smtClean="0"/>
              <a:t> </a:t>
            </a:r>
            <a:r>
              <a:rPr lang="en-US" dirty="0" err="1" smtClean="0"/>
              <a:t>Waridi</a:t>
            </a:r>
            <a:r>
              <a:rPr lang="en-US" dirty="0" smtClean="0"/>
              <a:t> Joint Self Help Group und </a:t>
            </a:r>
            <a:r>
              <a:rPr lang="en-US" dirty="0" err="1" smtClean="0"/>
              <a:t>besteht</a:t>
            </a:r>
            <a:r>
              <a:rPr lang="en-US" dirty="0" smtClean="0"/>
              <a:t> aus 12 </a:t>
            </a:r>
            <a:r>
              <a:rPr lang="en-US" dirty="0" err="1" smtClean="0"/>
              <a:t>Arbeitern</a:t>
            </a:r>
            <a:r>
              <a:rPr lang="en-US" dirty="0" smtClean="0"/>
              <a:t> und 2 </a:t>
            </a:r>
            <a:r>
              <a:rPr lang="en-US" dirty="0" err="1" smtClean="0"/>
              <a:t>Vertretern</a:t>
            </a:r>
            <a:r>
              <a:rPr lang="en-US" dirty="0" smtClean="0"/>
              <a:t> des Managements. </a:t>
            </a:r>
            <a:r>
              <a:rPr lang="en-US" dirty="0" err="1" smtClean="0"/>
              <a:t>Im</a:t>
            </a:r>
            <a:r>
              <a:rPr lang="en-US" dirty="0" smtClean="0"/>
              <a:t> </a:t>
            </a:r>
            <a:r>
              <a:rPr lang="en-US" dirty="0" err="1" smtClean="0"/>
              <a:t>letzten</a:t>
            </a:r>
            <a:r>
              <a:rPr lang="en-US" dirty="0" smtClean="0"/>
              <a:t> </a:t>
            </a:r>
            <a:r>
              <a:rPr lang="en-US" dirty="0" err="1" smtClean="0"/>
              <a:t>Jahr</a:t>
            </a:r>
            <a:r>
              <a:rPr lang="en-US" dirty="0" smtClean="0"/>
              <a:t> </a:t>
            </a:r>
            <a:r>
              <a:rPr lang="en-US" dirty="0" err="1" smtClean="0"/>
              <a:t>konnten</a:t>
            </a:r>
            <a:r>
              <a:rPr lang="en-US" baseline="0" dirty="0" smtClean="0"/>
              <a:t> </a:t>
            </a:r>
            <a:r>
              <a:rPr lang="en-US" baseline="0" dirty="0" err="1" smtClean="0"/>
              <a:t>sie</a:t>
            </a:r>
            <a:r>
              <a:rPr lang="en-US" baseline="0" dirty="0" smtClean="0"/>
              <a:t> </a:t>
            </a:r>
            <a:r>
              <a:rPr lang="en-US" baseline="0" dirty="0" err="1" smtClean="0"/>
              <a:t>über</a:t>
            </a:r>
            <a:r>
              <a:rPr lang="en-US" baseline="0" dirty="0" smtClean="0"/>
              <a:t> </a:t>
            </a:r>
            <a:r>
              <a:rPr lang="en-US" baseline="0" dirty="0" err="1" smtClean="0"/>
              <a:t>Prämieneinnahmen</a:t>
            </a:r>
            <a:r>
              <a:rPr lang="en-US" baseline="0" dirty="0" smtClean="0"/>
              <a:t> in </a:t>
            </a:r>
            <a:r>
              <a:rPr lang="en-US" baseline="0" dirty="0" err="1" smtClean="0"/>
              <a:t>Höhe</a:t>
            </a:r>
            <a:r>
              <a:rPr lang="en-US" baseline="0" dirty="0" smtClean="0"/>
              <a:t> von </a:t>
            </a:r>
            <a:r>
              <a:rPr lang="en-US" dirty="0" smtClean="0"/>
              <a:t>€ 84.000 </a:t>
            </a:r>
            <a:r>
              <a:rPr lang="en-US" dirty="0" err="1" smtClean="0"/>
              <a:t>verfügen</a:t>
            </a:r>
            <a:r>
              <a:rPr lang="en-US" dirty="0" smtClean="0"/>
              <a:t>. Die </a:t>
            </a:r>
            <a:r>
              <a:rPr lang="en-US" dirty="0" err="1" smtClean="0"/>
              <a:t>individuellen</a:t>
            </a:r>
            <a:r>
              <a:rPr lang="en-US" baseline="0" dirty="0" smtClean="0"/>
              <a:t> </a:t>
            </a:r>
            <a:r>
              <a:rPr lang="en-US" baseline="0" dirty="0" err="1" smtClean="0"/>
              <a:t>Vorteile</a:t>
            </a:r>
            <a:r>
              <a:rPr lang="en-US" baseline="0" dirty="0" smtClean="0"/>
              <a:t> für die </a:t>
            </a:r>
            <a:r>
              <a:rPr lang="en-US" baseline="0" dirty="0" err="1" smtClean="0"/>
              <a:t>Arbeiter</a:t>
            </a:r>
            <a:r>
              <a:rPr lang="en-US" baseline="0" dirty="0" smtClean="0"/>
              <a:t> </a:t>
            </a:r>
            <a:r>
              <a:rPr lang="en-US" baseline="0" dirty="0" err="1" smtClean="0"/>
              <a:t>bedeuten</a:t>
            </a:r>
            <a:r>
              <a:rPr lang="en-US" baseline="0" dirty="0" smtClean="0"/>
              <a:t> </a:t>
            </a:r>
            <a:r>
              <a:rPr lang="en-US" baseline="0" dirty="0" err="1" smtClean="0"/>
              <a:t>nicht</a:t>
            </a:r>
            <a:r>
              <a:rPr lang="en-US" baseline="0" dirty="0" smtClean="0"/>
              <a:t> </a:t>
            </a:r>
            <a:r>
              <a:rPr lang="en-US" baseline="0" dirty="0" err="1" smtClean="0"/>
              <a:t>nur</a:t>
            </a:r>
            <a:r>
              <a:rPr lang="en-US" baseline="0" dirty="0" smtClean="0"/>
              <a:t> </a:t>
            </a:r>
            <a:r>
              <a:rPr lang="en-US" baseline="0" dirty="0" err="1" smtClean="0"/>
              <a:t>generell</a:t>
            </a:r>
            <a:r>
              <a:rPr lang="en-US" baseline="0" dirty="0" smtClean="0"/>
              <a:t> </a:t>
            </a:r>
            <a:r>
              <a:rPr lang="en-US" baseline="0" dirty="0" err="1" smtClean="0"/>
              <a:t>bessere</a:t>
            </a:r>
            <a:r>
              <a:rPr lang="en-US" baseline="0" dirty="0" smtClean="0"/>
              <a:t> </a:t>
            </a:r>
            <a:r>
              <a:rPr lang="en-US" baseline="0" dirty="0" err="1" smtClean="0"/>
              <a:t>Arbeitsbedingungen</a:t>
            </a:r>
            <a:r>
              <a:rPr lang="en-US" baseline="0" dirty="0" smtClean="0"/>
              <a:t> und </a:t>
            </a:r>
            <a:r>
              <a:rPr lang="en-US" baseline="0" dirty="0" err="1" smtClean="0"/>
              <a:t>höhere</a:t>
            </a:r>
            <a:r>
              <a:rPr lang="en-US" baseline="0" dirty="0" smtClean="0"/>
              <a:t> </a:t>
            </a:r>
            <a:r>
              <a:rPr lang="en-US" baseline="0" dirty="0" err="1" smtClean="0"/>
              <a:t>Löhne</a:t>
            </a:r>
            <a:r>
              <a:rPr lang="en-US" baseline="0" dirty="0" smtClean="0"/>
              <a:t>, </a:t>
            </a:r>
            <a:r>
              <a:rPr lang="en-US" baseline="0" dirty="0" err="1" smtClean="0"/>
              <a:t>sondern</a:t>
            </a:r>
            <a:r>
              <a:rPr lang="en-US" baseline="0" dirty="0" smtClean="0"/>
              <a:t> </a:t>
            </a:r>
            <a:r>
              <a:rPr lang="en-US" baseline="0" dirty="0" err="1" smtClean="0"/>
              <a:t>auch</a:t>
            </a:r>
            <a:r>
              <a:rPr lang="en-US" baseline="0" dirty="0" smtClean="0"/>
              <a:t> </a:t>
            </a:r>
            <a:r>
              <a:rPr lang="en-US" baseline="0" dirty="0" err="1" smtClean="0"/>
              <a:t>zinslose</a:t>
            </a:r>
            <a:r>
              <a:rPr lang="en-US" baseline="0" dirty="0" smtClean="0"/>
              <a:t> </a:t>
            </a:r>
            <a:r>
              <a:rPr lang="en-US" baseline="0" dirty="0" err="1" smtClean="0"/>
              <a:t>Darlehen</a:t>
            </a:r>
            <a:r>
              <a:rPr lang="en-US" baseline="0" dirty="0" smtClean="0"/>
              <a:t>, die aus den </a:t>
            </a:r>
            <a:r>
              <a:rPr lang="en-US" baseline="0" dirty="0" err="1" smtClean="0"/>
              <a:t>Prämiengeldern</a:t>
            </a:r>
            <a:r>
              <a:rPr lang="en-US" baseline="0" dirty="0" smtClean="0"/>
              <a:t> </a:t>
            </a:r>
            <a:r>
              <a:rPr lang="en-US" baseline="0" dirty="0" err="1" smtClean="0"/>
              <a:t>vergeben</a:t>
            </a:r>
            <a:r>
              <a:rPr lang="en-US" baseline="0" dirty="0" smtClean="0"/>
              <a:t> </a:t>
            </a:r>
            <a:r>
              <a:rPr lang="en-US" baseline="0" dirty="0" err="1" smtClean="0"/>
              <a:t>werden</a:t>
            </a:r>
            <a:r>
              <a:rPr lang="en-US" baseline="0" dirty="0" smtClean="0"/>
              <a:t>, </a:t>
            </a:r>
            <a:r>
              <a:rPr lang="en-US" baseline="0" dirty="0" err="1" smtClean="0"/>
              <a:t>verschiedene</a:t>
            </a:r>
            <a:r>
              <a:rPr lang="en-US" baseline="0" dirty="0" smtClean="0"/>
              <a:t> Trainings </a:t>
            </a:r>
            <a:r>
              <a:rPr lang="en-US" baseline="0" dirty="0" err="1" smtClean="0"/>
              <a:t>zur</a:t>
            </a:r>
            <a:r>
              <a:rPr lang="en-US" baseline="0" dirty="0" smtClean="0"/>
              <a:t> </a:t>
            </a:r>
            <a:r>
              <a:rPr lang="en-US" baseline="0" dirty="0" err="1" smtClean="0"/>
              <a:t>Verbesserung</a:t>
            </a:r>
            <a:r>
              <a:rPr lang="en-US" baseline="0" dirty="0" smtClean="0"/>
              <a:t> der </a:t>
            </a:r>
            <a:r>
              <a:rPr lang="en-US" baseline="0" dirty="0" err="1" smtClean="0"/>
              <a:t>Arbeitsqualifikation</a:t>
            </a:r>
            <a:r>
              <a:rPr lang="en-US" baseline="0" dirty="0" smtClean="0"/>
              <a:t> und </a:t>
            </a:r>
            <a:r>
              <a:rPr lang="en-US" baseline="0" dirty="0" err="1" smtClean="0"/>
              <a:t>Stipendien</a:t>
            </a:r>
            <a:r>
              <a:rPr lang="en-US" baseline="0" dirty="0" smtClean="0"/>
              <a:t> für </a:t>
            </a:r>
            <a:r>
              <a:rPr lang="en-US" baseline="0" dirty="0" err="1" smtClean="0"/>
              <a:t>weiterführende</a:t>
            </a:r>
            <a:r>
              <a:rPr lang="en-US" baseline="0" dirty="0" smtClean="0"/>
              <a:t> </a:t>
            </a:r>
            <a:r>
              <a:rPr lang="en-US" baseline="0" dirty="0" err="1" smtClean="0"/>
              <a:t>Schulen</a:t>
            </a:r>
            <a:r>
              <a:rPr lang="en-US" baseline="0" dirty="0" smtClean="0"/>
              <a:t>. Die </a:t>
            </a:r>
            <a:r>
              <a:rPr lang="en-US" baseline="0" dirty="0" err="1" smtClean="0"/>
              <a:t>Gemeinde</a:t>
            </a:r>
            <a:r>
              <a:rPr lang="en-US" baseline="0" dirty="0" smtClean="0"/>
              <a:t> hat von pro-</a:t>
            </a:r>
            <a:r>
              <a:rPr lang="en-US" baseline="0" dirty="0" err="1" smtClean="0"/>
              <a:t>aktiven</a:t>
            </a:r>
            <a:r>
              <a:rPr lang="en-US" baseline="0" dirty="0" smtClean="0"/>
              <a:t> </a:t>
            </a:r>
            <a:r>
              <a:rPr lang="en-US" baseline="0" dirty="0" err="1" smtClean="0"/>
              <a:t>Gesundheitsprojekten</a:t>
            </a:r>
            <a:r>
              <a:rPr lang="en-US" baseline="0" dirty="0" smtClean="0"/>
              <a:t> </a:t>
            </a:r>
            <a:r>
              <a:rPr lang="en-US" baseline="0" dirty="0" err="1" smtClean="0"/>
              <a:t>wie</a:t>
            </a:r>
            <a:r>
              <a:rPr lang="en-US" baseline="0" dirty="0" smtClean="0"/>
              <a:t> </a:t>
            </a:r>
            <a:r>
              <a:rPr lang="en-US" baseline="0" dirty="0" err="1" smtClean="0"/>
              <a:t>Impfungen</a:t>
            </a:r>
            <a:r>
              <a:rPr lang="en-US" baseline="0" dirty="0" smtClean="0"/>
              <a:t> </a:t>
            </a:r>
            <a:r>
              <a:rPr lang="en-US" baseline="0" dirty="0" err="1" smtClean="0"/>
              <a:t>profitiert</a:t>
            </a:r>
            <a:r>
              <a:rPr lang="en-US" baseline="0" dirty="0" smtClean="0"/>
              <a:t>, </a:t>
            </a:r>
            <a:r>
              <a:rPr lang="en-US" baseline="0" dirty="0" err="1" smtClean="0"/>
              <a:t>vom</a:t>
            </a:r>
            <a:r>
              <a:rPr lang="en-US" baseline="0" dirty="0" smtClean="0"/>
              <a:t> </a:t>
            </a:r>
            <a:r>
              <a:rPr lang="en-US" baseline="0" dirty="0" err="1" smtClean="0"/>
              <a:t>Bau</a:t>
            </a:r>
            <a:r>
              <a:rPr lang="en-US" baseline="0" dirty="0" smtClean="0"/>
              <a:t> von </a:t>
            </a:r>
            <a:r>
              <a:rPr lang="en-US" baseline="0" dirty="0" err="1" smtClean="0"/>
              <a:t>Klassenräumen</a:t>
            </a:r>
            <a:r>
              <a:rPr lang="en-US" baseline="0" dirty="0" smtClean="0"/>
              <a:t> in </a:t>
            </a:r>
            <a:r>
              <a:rPr lang="en-US" baseline="0" dirty="0" err="1" smtClean="0"/>
              <a:t>Schulen</a:t>
            </a:r>
            <a:r>
              <a:rPr lang="en-US" baseline="0" dirty="0" smtClean="0"/>
              <a:t>, </a:t>
            </a:r>
            <a:r>
              <a:rPr lang="en-US" baseline="0" dirty="0" err="1" smtClean="0"/>
              <a:t>zwei</a:t>
            </a:r>
            <a:r>
              <a:rPr lang="en-US" baseline="0" dirty="0" smtClean="0"/>
              <a:t> </a:t>
            </a:r>
            <a:r>
              <a:rPr lang="en-US" baseline="0" dirty="0" err="1" smtClean="0"/>
              <a:t>Brunnen</a:t>
            </a:r>
            <a:r>
              <a:rPr lang="en-US" baseline="0" dirty="0" smtClean="0"/>
              <a:t> für </a:t>
            </a:r>
            <a:r>
              <a:rPr lang="en-US" baseline="0" dirty="0" err="1" smtClean="0"/>
              <a:t>Bewässerung</a:t>
            </a:r>
            <a:r>
              <a:rPr lang="en-US" baseline="0" dirty="0" smtClean="0"/>
              <a:t>, </a:t>
            </a:r>
            <a:r>
              <a:rPr lang="en-US" baseline="0" dirty="0" err="1" smtClean="0"/>
              <a:t>eine</a:t>
            </a:r>
            <a:r>
              <a:rPr lang="en-US" baseline="0" dirty="0" smtClean="0"/>
              <a:t> </a:t>
            </a:r>
            <a:r>
              <a:rPr lang="en-US" baseline="0" dirty="0" err="1" smtClean="0"/>
              <a:t>Fußgängerbrücke</a:t>
            </a:r>
            <a:r>
              <a:rPr lang="en-US" baseline="0" dirty="0" smtClean="0"/>
              <a:t> </a:t>
            </a:r>
            <a:r>
              <a:rPr lang="en-US" baseline="0" dirty="0" err="1" smtClean="0"/>
              <a:t>über</a:t>
            </a:r>
            <a:r>
              <a:rPr lang="en-US" baseline="0" dirty="0" smtClean="0"/>
              <a:t> den </a:t>
            </a:r>
            <a:r>
              <a:rPr lang="en-US" baseline="0" dirty="0" err="1" smtClean="0"/>
              <a:t>Athi</a:t>
            </a:r>
            <a:r>
              <a:rPr lang="en-US" baseline="0" dirty="0" smtClean="0"/>
              <a:t> river und </a:t>
            </a:r>
            <a:r>
              <a:rPr lang="en-US" baseline="0" dirty="0" err="1" smtClean="0"/>
              <a:t>ein</a:t>
            </a:r>
            <a:r>
              <a:rPr lang="en-US" baseline="0" dirty="0" smtClean="0"/>
              <a:t> </a:t>
            </a:r>
            <a:r>
              <a:rPr lang="en-US" baseline="0" dirty="0" err="1" smtClean="0"/>
              <a:t>Bohrloch</a:t>
            </a:r>
            <a:r>
              <a:rPr lang="en-US" baseline="0" dirty="0" smtClean="0"/>
              <a:t> an der </a:t>
            </a:r>
            <a:r>
              <a:rPr lang="en-US" dirty="0" err="1" smtClean="0"/>
              <a:t>Ngelani</a:t>
            </a:r>
            <a:r>
              <a:rPr lang="en-US" dirty="0" smtClean="0"/>
              <a:t> School für </a:t>
            </a:r>
            <a:r>
              <a:rPr lang="en-US" dirty="0" err="1" smtClean="0"/>
              <a:t>sauberes</a:t>
            </a:r>
            <a:r>
              <a:rPr lang="en-US" dirty="0" smtClean="0"/>
              <a:t> </a:t>
            </a:r>
            <a:r>
              <a:rPr lang="en-US" dirty="0" err="1" smtClean="0"/>
              <a:t>Wasser</a:t>
            </a:r>
            <a:r>
              <a:rPr lang="en-US" baseline="0" dirty="0" smtClean="0"/>
              <a:t> in der </a:t>
            </a:r>
            <a:r>
              <a:rPr lang="en-US" baseline="0" dirty="0" err="1" smtClean="0"/>
              <a:t>gemeinde</a:t>
            </a:r>
            <a:r>
              <a:rPr lang="en-US" baseline="0" dirty="0" smtClean="0"/>
              <a:t>.</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24</a:t>
            </a:fld>
            <a:endParaRPr lang="de-DE"/>
          </a:p>
        </p:txBody>
      </p:sp>
    </p:spTree>
    <p:extLst>
      <p:ext uri="{BB962C8B-B14F-4D97-AF65-F5344CB8AC3E}">
        <p14:creationId xmlns:p14="http://schemas.microsoft.com/office/powerpoint/2010/main" xmlns="" val="3047262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smtClean="0"/>
              <a:t>Photographer</a:t>
            </a:r>
            <a:r>
              <a:rPr lang="de-DE" b="1" dirty="0" smtClean="0"/>
              <a:t>/</a:t>
            </a:r>
            <a:r>
              <a:rPr lang="de-DE" b="1" dirty="0" err="1" smtClean="0"/>
              <a:t>Author</a:t>
            </a:r>
            <a:endParaRPr lang="de-DE" b="1" dirty="0" smtClean="0"/>
          </a:p>
          <a:p>
            <a:r>
              <a:rPr lang="de-DE" dirty="0" smtClean="0"/>
              <a:t>James Rodriguez</a:t>
            </a:r>
          </a:p>
          <a:p>
            <a:endParaRPr lang="de-DE" dirty="0" smtClean="0"/>
          </a:p>
          <a:p>
            <a:r>
              <a:rPr lang="de-DE" dirty="0" smtClean="0"/>
              <a:t>Angel </a:t>
            </a:r>
            <a:r>
              <a:rPr lang="de-DE" dirty="0" err="1" smtClean="0"/>
              <a:t>Regalado</a:t>
            </a:r>
            <a:r>
              <a:rPr lang="de-DE" dirty="0" smtClean="0"/>
              <a:t> , links,71, und sein Enkel </a:t>
            </a:r>
            <a:r>
              <a:rPr lang="de-DE" dirty="0" err="1" smtClean="0"/>
              <a:t>Yojeiry</a:t>
            </a:r>
            <a:r>
              <a:rPr lang="de-DE" dirty="0" smtClean="0"/>
              <a:t> Manuel Ortiz </a:t>
            </a:r>
            <a:r>
              <a:rPr lang="de-DE" dirty="0" err="1" smtClean="0"/>
              <a:t>Regalado</a:t>
            </a:r>
            <a:r>
              <a:rPr lang="de-DE" dirty="0" smtClean="0"/>
              <a:t>, 23, vor dem Lager</a:t>
            </a:r>
            <a:r>
              <a:rPr lang="de-DE" baseline="0" dirty="0" smtClean="0"/>
              <a:t> für organischen Dünger der Bananenkooperative </a:t>
            </a:r>
            <a:r>
              <a:rPr lang="de-DE" baseline="0" dirty="0" err="1" smtClean="0"/>
              <a:t>Banelino</a:t>
            </a:r>
            <a:r>
              <a:rPr lang="de-DE" baseline="0" dirty="0" smtClean="0"/>
              <a:t>. </a:t>
            </a:r>
            <a:r>
              <a:rPr lang="en-US" dirty="0" err="1" smtClean="0"/>
              <a:t>Langfristige</a:t>
            </a:r>
            <a:r>
              <a:rPr lang="en-US" baseline="0" dirty="0" smtClean="0"/>
              <a:t> </a:t>
            </a:r>
            <a:r>
              <a:rPr lang="en-US" baseline="0" dirty="0" err="1" smtClean="0"/>
              <a:t>Handelspartnerschaften</a:t>
            </a:r>
            <a:r>
              <a:rPr lang="en-US" baseline="0" dirty="0" smtClean="0"/>
              <a:t> </a:t>
            </a:r>
            <a:r>
              <a:rPr lang="en-US" baseline="0" dirty="0" err="1" smtClean="0"/>
              <a:t>bilden</a:t>
            </a:r>
            <a:r>
              <a:rPr lang="en-US" baseline="0" dirty="0" smtClean="0"/>
              <a:t> </a:t>
            </a:r>
            <a:r>
              <a:rPr lang="en-US" baseline="0" dirty="0" err="1" smtClean="0"/>
              <a:t>eine</a:t>
            </a:r>
            <a:r>
              <a:rPr lang="en-US" baseline="0" dirty="0" smtClean="0"/>
              <a:t> stabile Basis für die </a:t>
            </a:r>
            <a:r>
              <a:rPr lang="en-US" baseline="0" dirty="0" err="1" smtClean="0"/>
              <a:t>Nachwuchsförderung</a:t>
            </a:r>
            <a:r>
              <a:rPr lang="en-US" baseline="0" dirty="0" smtClean="0"/>
              <a:t> in den </a:t>
            </a:r>
            <a:r>
              <a:rPr lang="en-US" baseline="0" dirty="0" err="1" smtClean="0"/>
              <a:t>Kooperativen</a:t>
            </a:r>
            <a:r>
              <a:rPr lang="en-US" baseline="0" dirty="0" smtClean="0"/>
              <a:t>. Auf </a:t>
            </a:r>
            <a:r>
              <a:rPr lang="en-US" baseline="0" dirty="0" err="1" smtClean="0"/>
              <a:t>dem</a:t>
            </a:r>
            <a:r>
              <a:rPr lang="en-US" baseline="0" dirty="0" smtClean="0"/>
              <a:t> </a:t>
            </a:r>
            <a:r>
              <a:rPr lang="en-US" baseline="0" dirty="0" err="1" smtClean="0"/>
              <a:t>Foto</a:t>
            </a:r>
            <a:r>
              <a:rPr lang="en-US" baseline="0" dirty="0" smtClean="0"/>
              <a:t> </a:t>
            </a:r>
            <a:r>
              <a:rPr lang="en-US" baseline="0" dirty="0" err="1" smtClean="0"/>
              <a:t>sieht</a:t>
            </a:r>
            <a:r>
              <a:rPr lang="en-US" baseline="0" dirty="0" smtClean="0"/>
              <a:t> man Angel </a:t>
            </a:r>
            <a:r>
              <a:rPr lang="en-US" baseline="0" dirty="0" err="1" smtClean="0"/>
              <a:t>Regalado</a:t>
            </a:r>
            <a:r>
              <a:rPr lang="en-US" baseline="0" dirty="0" smtClean="0"/>
              <a:t>, </a:t>
            </a:r>
            <a:r>
              <a:rPr lang="en-US" baseline="0" dirty="0" err="1" smtClean="0"/>
              <a:t>ein</a:t>
            </a:r>
            <a:r>
              <a:rPr lang="en-US" baseline="0" dirty="0" smtClean="0"/>
              <a:t> </a:t>
            </a:r>
            <a:r>
              <a:rPr lang="en-US" baseline="0" dirty="0" err="1" smtClean="0"/>
              <a:t>Gründungsmitglied</a:t>
            </a:r>
            <a:r>
              <a:rPr lang="en-US" baseline="0" dirty="0" smtClean="0"/>
              <a:t> der </a:t>
            </a:r>
            <a:r>
              <a:rPr lang="en-US" baseline="0" dirty="0" err="1" smtClean="0"/>
              <a:t>Bananenkooperative</a:t>
            </a:r>
            <a:r>
              <a:rPr lang="en-US" baseline="0" dirty="0" smtClean="0"/>
              <a:t> </a:t>
            </a:r>
            <a:r>
              <a:rPr lang="en-US" baseline="0" dirty="0" err="1" smtClean="0"/>
              <a:t>Banelino</a:t>
            </a:r>
            <a:r>
              <a:rPr lang="en-US" baseline="0" dirty="0" smtClean="0"/>
              <a:t> mit </a:t>
            </a:r>
            <a:r>
              <a:rPr lang="en-US" baseline="0" dirty="0" err="1" smtClean="0"/>
              <a:t>seinem</a:t>
            </a:r>
            <a:r>
              <a:rPr lang="en-US" baseline="0" dirty="0" smtClean="0"/>
              <a:t> </a:t>
            </a:r>
            <a:r>
              <a:rPr lang="en-US" baseline="0" dirty="0" err="1" smtClean="0"/>
              <a:t>Enkel</a:t>
            </a:r>
            <a:r>
              <a:rPr lang="en-US" baseline="0" dirty="0" smtClean="0"/>
              <a:t>, der </a:t>
            </a:r>
            <a:r>
              <a:rPr lang="en-US" baseline="0" dirty="0" err="1" smtClean="0"/>
              <a:t>gerade</a:t>
            </a:r>
            <a:r>
              <a:rPr lang="en-US" baseline="0" dirty="0" smtClean="0"/>
              <a:t> </a:t>
            </a:r>
            <a:r>
              <a:rPr lang="en-US" baseline="0" dirty="0" err="1" smtClean="0"/>
              <a:t>eine</a:t>
            </a:r>
            <a:r>
              <a:rPr lang="en-US" baseline="0" dirty="0" smtClean="0"/>
              <a:t> 18 </a:t>
            </a:r>
            <a:r>
              <a:rPr lang="en-US" baseline="0" dirty="0" err="1" smtClean="0"/>
              <a:t>monatige</a:t>
            </a:r>
            <a:r>
              <a:rPr lang="en-US" baseline="0" dirty="0" smtClean="0"/>
              <a:t> </a:t>
            </a:r>
            <a:r>
              <a:rPr lang="en-US" baseline="0" dirty="0" err="1" smtClean="0"/>
              <a:t>technische</a:t>
            </a:r>
            <a:r>
              <a:rPr lang="en-US" baseline="0" dirty="0" smtClean="0"/>
              <a:t> </a:t>
            </a:r>
            <a:r>
              <a:rPr lang="en-US" baseline="0" dirty="0" err="1" smtClean="0"/>
              <a:t>Ausbildung</a:t>
            </a:r>
            <a:r>
              <a:rPr lang="en-US" baseline="0" dirty="0" smtClean="0"/>
              <a:t> in </a:t>
            </a:r>
            <a:r>
              <a:rPr lang="en-US" baseline="0" dirty="0" err="1" smtClean="0"/>
              <a:t>Banelinos</a:t>
            </a:r>
            <a:r>
              <a:rPr lang="en-US" baseline="0" dirty="0" smtClean="0"/>
              <a:t> </a:t>
            </a:r>
            <a:r>
              <a:rPr lang="en-US" baseline="0" dirty="0" err="1" smtClean="0"/>
              <a:t>eigener</a:t>
            </a:r>
            <a:r>
              <a:rPr lang="en-US" baseline="0" dirty="0" smtClean="0"/>
              <a:t> “Banana School” </a:t>
            </a:r>
            <a:r>
              <a:rPr lang="en-US" baseline="0" dirty="0" err="1" smtClean="0"/>
              <a:t>absolviert</a:t>
            </a:r>
            <a:r>
              <a:rPr lang="en-US" baseline="0" dirty="0" smtClean="0"/>
              <a:t> hat. “</a:t>
            </a:r>
            <a:r>
              <a:rPr lang="en-US" baseline="0" dirty="0" err="1" smtClean="0"/>
              <a:t>Er</a:t>
            </a:r>
            <a:r>
              <a:rPr lang="en-US" baseline="0" dirty="0" smtClean="0"/>
              <a:t> </a:t>
            </a:r>
            <a:r>
              <a:rPr lang="en-US" baseline="0" dirty="0" err="1" smtClean="0"/>
              <a:t>ist</a:t>
            </a:r>
            <a:r>
              <a:rPr lang="en-US" baseline="0" dirty="0" smtClean="0"/>
              <a:t> </a:t>
            </a:r>
            <a:r>
              <a:rPr lang="en-US" baseline="0" dirty="0" err="1" smtClean="0"/>
              <a:t>Teil</a:t>
            </a:r>
            <a:r>
              <a:rPr lang="en-US" baseline="0" dirty="0" smtClean="0"/>
              <a:t> </a:t>
            </a:r>
            <a:r>
              <a:rPr lang="en-US" baseline="0" dirty="0" err="1" smtClean="0"/>
              <a:t>unserer</a:t>
            </a:r>
            <a:r>
              <a:rPr lang="en-US" baseline="0" dirty="0" smtClean="0"/>
              <a:t> </a:t>
            </a:r>
            <a:r>
              <a:rPr lang="en-US" baseline="0" dirty="0" err="1" smtClean="0"/>
              <a:t>Zukunft</a:t>
            </a:r>
            <a:r>
              <a:rPr lang="en-US" dirty="0" smtClean="0"/>
              <a:t>," </a:t>
            </a:r>
            <a:r>
              <a:rPr lang="en-US" dirty="0" err="1" smtClean="0"/>
              <a:t>sagt</a:t>
            </a:r>
            <a:r>
              <a:rPr lang="en-US" dirty="0" smtClean="0"/>
              <a:t> Angel </a:t>
            </a:r>
            <a:r>
              <a:rPr lang="en-US" dirty="0" err="1" smtClean="0"/>
              <a:t>Regalado</a:t>
            </a:r>
            <a:r>
              <a:rPr lang="en-US" dirty="0" smtClean="0"/>
              <a:t>. “</a:t>
            </a:r>
            <a:r>
              <a:rPr lang="en-US" dirty="0" err="1" smtClean="0"/>
              <a:t>es</a:t>
            </a:r>
            <a:r>
              <a:rPr lang="en-US" dirty="0" smtClean="0"/>
              <a:t> </a:t>
            </a:r>
            <a:r>
              <a:rPr lang="en-US" dirty="0" err="1" smtClean="0"/>
              <a:t>ist</a:t>
            </a:r>
            <a:r>
              <a:rPr lang="en-US" dirty="0" smtClean="0"/>
              <a:t> </a:t>
            </a:r>
            <a:r>
              <a:rPr lang="en-US" dirty="0" err="1" smtClean="0"/>
              <a:t>wichtig</a:t>
            </a:r>
            <a:r>
              <a:rPr lang="en-US" dirty="0" smtClean="0"/>
              <a:t> für die </a:t>
            </a:r>
            <a:r>
              <a:rPr lang="en-US" dirty="0" err="1" smtClean="0"/>
              <a:t>Jugend</a:t>
            </a:r>
            <a:r>
              <a:rPr lang="en-US" dirty="0" smtClean="0"/>
              <a:t>, </a:t>
            </a:r>
            <a:r>
              <a:rPr lang="en-US" dirty="0" err="1" smtClean="0"/>
              <a:t>einbezogen</a:t>
            </a:r>
            <a:r>
              <a:rPr lang="en-US" dirty="0" smtClean="0"/>
              <a:t> </a:t>
            </a:r>
            <a:r>
              <a:rPr lang="en-US" dirty="0" err="1" smtClean="0"/>
              <a:t>zu</a:t>
            </a:r>
            <a:r>
              <a:rPr lang="en-US" dirty="0" smtClean="0"/>
              <a:t> </a:t>
            </a:r>
            <a:r>
              <a:rPr lang="en-US" dirty="0" err="1" smtClean="0"/>
              <a:t>werden</a:t>
            </a:r>
            <a:r>
              <a:rPr lang="en-US" dirty="0" smtClean="0"/>
              <a:t> und </a:t>
            </a:r>
            <a:r>
              <a:rPr lang="en-US" dirty="0" err="1" smtClean="0"/>
              <a:t>unsere</a:t>
            </a:r>
            <a:r>
              <a:rPr lang="en-US" dirty="0" smtClean="0"/>
              <a:t> Tradition </a:t>
            </a:r>
            <a:r>
              <a:rPr lang="en-US" dirty="0" err="1" smtClean="0"/>
              <a:t>fortzuführen</a:t>
            </a:r>
            <a:r>
              <a:rPr lang="en-US" dirty="0" smtClean="0"/>
              <a:t>, dieses Land </a:t>
            </a:r>
            <a:r>
              <a:rPr lang="en-US" dirty="0" err="1" smtClean="0"/>
              <a:t>zu</a:t>
            </a:r>
            <a:r>
              <a:rPr lang="en-US" dirty="0" smtClean="0"/>
              <a:t> </a:t>
            </a:r>
            <a:r>
              <a:rPr lang="en-US" dirty="0" err="1" smtClean="0"/>
              <a:t>bearbeiten</a:t>
            </a:r>
            <a:r>
              <a:rPr lang="en-US" dirty="0" smtClean="0"/>
              <a:t>, das </a:t>
            </a:r>
            <a:r>
              <a:rPr lang="en-US" dirty="0" err="1" smtClean="0"/>
              <a:t>uns</a:t>
            </a:r>
            <a:r>
              <a:rPr lang="en-US" dirty="0" smtClean="0"/>
              <a:t> </a:t>
            </a:r>
            <a:r>
              <a:rPr lang="en-US" dirty="0" err="1" smtClean="0"/>
              <a:t>ernährt</a:t>
            </a:r>
            <a:r>
              <a:rPr lang="en-US" dirty="0" smtClean="0"/>
              <a:t>." BANELINO is an association of small producers in northern Dominican Republic that exports organic bananas certified by the Fairtrade </a:t>
            </a:r>
            <a:r>
              <a:rPr lang="en-US" dirty="0" err="1" smtClean="0"/>
              <a:t>Labelling</a:t>
            </a:r>
            <a:r>
              <a:rPr lang="en-US" dirty="0" smtClean="0"/>
              <a:t> Organization (FLO). </a:t>
            </a:r>
            <a:r>
              <a:rPr lang="en-US" dirty="0" err="1" smtClean="0"/>
              <a:t>Batey</a:t>
            </a:r>
            <a:r>
              <a:rPr lang="en-US" dirty="0" smtClean="0"/>
              <a:t> Jaramillo, Monte </a:t>
            </a:r>
            <a:r>
              <a:rPr lang="en-US" dirty="0" err="1" smtClean="0"/>
              <a:t>Cristi</a:t>
            </a:r>
            <a:r>
              <a:rPr lang="en-US" dirty="0" smtClean="0"/>
              <a:t>, Dominican Republic.</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25</a:t>
            </a:fld>
            <a:endParaRPr lang="de-DE"/>
          </a:p>
        </p:txBody>
      </p:sp>
    </p:spTree>
    <p:extLst>
      <p:ext uri="{BB962C8B-B14F-4D97-AF65-F5344CB8AC3E}">
        <p14:creationId xmlns:p14="http://schemas.microsoft.com/office/powerpoint/2010/main" xmlns="" val="219354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r>
              <a:rPr lang="de-DE" dirty="0" smtClean="0"/>
              <a:t>Absolute oder extreme Armut bezeichnet nach Auskunft der Weltbank eine Armut, die durch ein Einkommen von etwa 1,90 US$ pro Tag gekennzeichnet ist. </a:t>
            </a:r>
            <a:endParaRPr lang="de-DE" sz="1200" kern="1200" dirty="0" smtClean="0">
              <a:solidFill>
                <a:schemeClr val="tx1"/>
              </a:solidFill>
              <a:latin typeface="+mn-lt"/>
              <a:ea typeface="+mn-ea"/>
              <a:cs typeface="+mn-cs"/>
            </a:endParaRPr>
          </a:p>
          <a:p>
            <a:pPr lvl="0"/>
            <a:r>
              <a:rPr lang="de-DE" sz="1200" u="sng" kern="1200" dirty="0" smtClean="0">
                <a:solidFill>
                  <a:schemeClr val="tx1"/>
                </a:solidFill>
                <a:latin typeface="+mn-lt"/>
                <a:ea typeface="+mn-ea"/>
                <a:cs typeface="+mn-cs"/>
                <a:hlinkClick r:id="rId3"/>
              </a:rPr>
              <a:t>http://www.worldbank.org/</a:t>
            </a:r>
            <a:r>
              <a:rPr lang="de-DE" sz="1200" kern="1200" dirty="0" smtClean="0">
                <a:solidFill>
                  <a:schemeClr val="tx1"/>
                </a:solidFill>
                <a:latin typeface="+mn-lt"/>
                <a:ea typeface="+mn-ea"/>
                <a:cs typeface="+mn-cs"/>
              </a:rPr>
              <a:t>.</a:t>
            </a:r>
          </a:p>
          <a:p>
            <a:r>
              <a:rPr lang="de-DE" sz="1200" b="1" dirty="0" smtClean="0">
                <a:solidFill>
                  <a:srgbClr val="00B9E4"/>
                </a:solidFill>
                <a:latin typeface="Arial" charset="0"/>
                <a:cs typeface="Arial" charset="0"/>
              </a:rPr>
              <a:t>Kleinbauern, Vertragsbauern und PlantagenarbeiterInnen im globalen Süden sind diejenigen, die von Fairtrade profitieren. (2015: Rund 1,66 </a:t>
            </a:r>
            <a:r>
              <a:rPr lang="de-DE" sz="1200" b="1" dirty="0" err="1" smtClean="0">
                <a:solidFill>
                  <a:srgbClr val="00B9E4"/>
                </a:solidFill>
                <a:latin typeface="Arial" charset="0"/>
                <a:cs typeface="Arial" charset="0"/>
              </a:rPr>
              <a:t>Mio</a:t>
            </a:r>
            <a:r>
              <a:rPr lang="de-DE" sz="1200" b="1" dirty="0" smtClean="0">
                <a:solidFill>
                  <a:srgbClr val="00B9E4"/>
                </a:solidFill>
                <a:latin typeface="Arial" charset="0"/>
                <a:cs typeface="Arial" charset="0"/>
              </a:rPr>
              <a:t> </a:t>
            </a:r>
            <a:r>
              <a:rPr lang="de-DE" sz="1200" b="1" dirty="0" err="1" smtClean="0">
                <a:solidFill>
                  <a:srgbClr val="00B9E4"/>
                </a:solidFill>
                <a:latin typeface="Arial" charset="0"/>
                <a:cs typeface="Arial" charset="0"/>
              </a:rPr>
              <a:t>Kleinbäuer</a:t>
            </a:r>
            <a:r>
              <a:rPr lang="de-DE" sz="1200" b="1" dirty="0" smtClean="0">
                <a:solidFill>
                  <a:srgbClr val="00B9E4"/>
                </a:solidFill>
                <a:latin typeface="Arial" charset="0"/>
                <a:cs typeface="Arial" charset="0"/>
              </a:rPr>
              <a:t>*innen</a:t>
            </a:r>
            <a:r>
              <a:rPr lang="de-DE" sz="1200" b="1" baseline="0" dirty="0" smtClean="0">
                <a:solidFill>
                  <a:srgbClr val="00B9E4"/>
                </a:solidFill>
                <a:latin typeface="Arial" charset="0"/>
                <a:cs typeface="Arial" charset="0"/>
              </a:rPr>
              <a:t> und Arbeiter*innen)</a:t>
            </a:r>
            <a:r>
              <a:rPr lang="de-DE" sz="1200" b="1" dirty="0" smtClean="0">
                <a:solidFill>
                  <a:srgbClr val="00B9E4"/>
                </a:solidFill>
                <a:latin typeface="Arial" charset="0"/>
                <a:cs typeface="Arial" charset="0"/>
              </a:rPr>
              <a:t> </a:t>
            </a:r>
          </a:p>
          <a:p>
            <a:pPr>
              <a:spcBef>
                <a:spcPts val="600"/>
              </a:spcBef>
              <a:buFont typeface="Wingdings" pitchFamily="2" charset="2"/>
              <a:buChar char="§"/>
              <a:defRPr/>
            </a:pPr>
            <a:r>
              <a:rPr lang="de-DE" sz="1200" dirty="0" smtClean="0">
                <a:latin typeface="Arial" charset="0"/>
                <a:cs typeface="Arial" charset="0"/>
              </a:rPr>
              <a:t>Abhängigkeit von schwankenden Weltmarkpreisen</a:t>
            </a:r>
          </a:p>
          <a:p>
            <a:pPr>
              <a:spcBef>
                <a:spcPts val="600"/>
              </a:spcBef>
              <a:buFont typeface="Wingdings" pitchFamily="2" charset="2"/>
              <a:buChar char="§"/>
              <a:defRPr/>
            </a:pPr>
            <a:r>
              <a:rPr lang="de-DE" sz="1200" dirty="0" smtClean="0">
                <a:latin typeface="Arial" charset="0"/>
                <a:cs typeface="Arial" charset="0"/>
              </a:rPr>
              <a:t> Geringe Erträge, schlechte Produktqualität</a:t>
            </a:r>
          </a:p>
          <a:p>
            <a:pPr marL="177800" indent="-177800">
              <a:spcBef>
                <a:spcPts val="600"/>
              </a:spcBef>
              <a:buFont typeface="Wingdings" pitchFamily="2" charset="2"/>
              <a:buChar char="§"/>
              <a:defRPr/>
            </a:pPr>
            <a:r>
              <a:rPr lang="de-DE" sz="1200" dirty="0" smtClean="0">
                <a:latin typeface="Arial" charset="0"/>
                <a:cs typeface="Arial" charset="0"/>
              </a:rPr>
              <a:t>Geringe Marktmacht gegenüber Händlern und Importeuren</a:t>
            </a:r>
          </a:p>
          <a:p>
            <a:pPr marL="177800" indent="-177800">
              <a:spcBef>
                <a:spcPts val="600"/>
              </a:spcBef>
              <a:buFont typeface="Wingdings" pitchFamily="2" charset="2"/>
              <a:buChar char="§"/>
              <a:defRPr/>
            </a:pPr>
            <a:r>
              <a:rPr lang="de-DE" sz="1200" dirty="0" smtClean="0">
                <a:latin typeface="Arial" charset="0"/>
                <a:cs typeface="Arial" charset="0"/>
              </a:rPr>
              <a:t>Kaum Zugang zu Krediten und neuen Technologien</a:t>
            </a:r>
          </a:p>
          <a:p>
            <a:pPr marL="177800" indent="-177800">
              <a:spcBef>
                <a:spcPts val="600"/>
              </a:spcBef>
              <a:buFont typeface="Wingdings" pitchFamily="2" charset="2"/>
              <a:buChar char="§"/>
              <a:defRPr/>
            </a:pPr>
            <a:r>
              <a:rPr lang="de-DE" sz="1200" dirty="0" smtClean="0">
                <a:latin typeface="Arial" charset="0"/>
                <a:cs typeface="Arial" charset="0"/>
              </a:rPr>
              <a:t>Mangelnder Zugang zu Bildung und medizinischer Versorgung</a:t>
            </a:r>
          </a:p>
          <a:p>
            <a:pPr marL="177800" indent="-177800">
              <a:spcBef>
                <a:spcPts val="600"/>
              </a:spcBef>
              <a:buFont typeface="Wingdings" pitchFamily="2" charset="2"/>
              <a:buChar char="§"/>
              <a:defRPr/>
            </a:pPr>
            <a:r>
              <a:rPr lang="de-DE" sz="1200" dirty="0" smtClean="0">
                <a:latin typeface="Arial" charset="0"/>
                <a:cs typeface="Arial" charset="0"/>
              </a:rPr>
              <a:t>Geringe Löhne und schlechte Arbeitsbedingungen </a:t>
            </a:r>
          </a:p>
          <a:p>
            <a:endParaRPr lang="de-DE" sz="1200" dirty="0" smtClean="0">
              <a:solidFill>
                <a:srgbClr val="FF00FF"/>
              </a:solidFill>
              <a:latin typeface="Arial" charset="0"/>
              <a:cs typeface="Arial" charset="0"/>
            </a:endParaRPr>
          </a:p>
          <a:p>
            <a:r>
              <a:rPr lang="de-DE" sz="1200" dirty="0" smtClean="0">
                <a:latin typeface="Arial" charset="0"/>
                <a:cs typeface="Arial" charset="0"/>
              </a:rPr>
              <a:t>Ihre Situation ist oftmals gekennzeichnet durch:</a:t>
            </a:r>
          </a:p>
          <a:p>
            <a:endParaRPr lang="de-DE" sz="1200" dirty="0" smtClean="0">
              <a:latin typeface="Arial" charset="0"/>
              <a:cs typeface="Arial" charset="0"/>
            </a:endParaRPr>
          </a:p>
          <a:p>
            <a:endParaRPr lang="de-DE" dirty="0" smtClean="0"/>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4</a:t>
            </a:fld>
            <a:endParaRPr lang="de-DE"/>
          </a:p>
        </p:txBody>
      </p:sp>
    </p:spTree>
    <p:extLst>
      <p:ext uri="{BB962C8B-B14F-4D97-AF65-F5344CB8AC3E}">
        <p14:creationId xmlns:p14="http://schemas.microsoft.com/office/powerpoint/2010/main" xmlns="" val="2657466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smtClean="0"/>
              <a:t>Photographer</a:t>
            </a:r>
            <a:r>
              <a:rPr lang="de-DE" b="1" dirty="0" smtClean="0"/>
              <a:t>/</a:t>
            </a:r>
            <a:r>
              <a:rPr lang="de-DE" b="1" dirty="0" err="1" smtClean="0"/>
              <a:t>Author</a:t>
            </a:r>
            <a:r>
              <a:rPr lang="de-DE" b="1" dirty="0" smtClean="0"/>
              <a:t>: </a:t>
            </a:r>
            <a:r>
              <a:rPr lang="de-DE" dirty="0" smtClean="0"/>
              <a:t>James Rodriguez</a:t>
            </a:r>
          </a:p>
          <a:p>
            <a:endParaRPr lang="de-DE" dirty="0" smtClean="0"/>
          </a:p>
          <a:p>
            <a:r>
              <a:rPr lang="en-US" dirty="0" smtClean="0"/>
              <a:t>BANELINO </a:t>
            </a:r>
            <a:r>
              <a:rPr lang="en-US" dirty="0" err="1" smtClean="0"/>
              <a:t>ist</a:t>
            </a:r>
            <a:r>
              <a:rPr lang="en-US" dirty="0" smtClean="0"/>
              <a:t> </a:t>
            </a:r>
            <a:r>
              <a:rPr lang="en-US" dirty="0" err="1" smtClean="0"/>
              <a:t>ein</a:t>
            </a:r>
            <a:r>
              <a:rPr lang="en-US" dirty="0" smtClean="0"/>
              <a:t> </a:t>
            </a:r>
            <a:r>
              <a:rPr lang="en-US" dirty="0" err="1" smtClean="0"/>
              <a:t>Zusammenschluss</a:t>
            </a:r>
            <a:r>
              <a:rPr lang="en-US" dirty="0" smtClean="0"/>
              <a:t> </a:t>
            </a:r>
            <a:r>
              <a:rPr lang="en-US" dirty="0" err="1" smtClean="0"/>
              <a:t>kleiner</a:t>
            </a:r>
            <a:r>
              <a:rPr lang="en-US" dirty="0" smtClean="0"/>
              <a:t> </a:t>
            </a:r>
            <a:r>
              <a:rPr lang="en-US" dirty="0" err="1" smtClean="0"/>
              <a:t>Bananenproduzenten</a:t>
            </a:r>
            <a:r>
              <a:rPr lang="en-US" dirty="0" smtClean="0"/>
              <a:t> </a:t>
            </a:r>
            <a:r>
              <a:rPr lang="en-US" dirty="0" err="1" smtClean="0"/>
              <a:t>im</a:t>
            </a:r>
            <a:r>
              <a:rPr lang="en-US" dirty="0" smtClean="0"/>
              <a:t> </a:t>
            </a:r>
            <a:r>
              <a:rPr lang="en-US" dirty="0" err="1" smtClean="0"/>
              <a:t>Norden</a:t>
            </a:r>
            <a:r>
              <a:rPr lang="en-US" dirty="0" smtClean="0"/>
              <a:t> der Dominican Republic, die </a:t>
            </a:r>
            <a:r>
              <a:rPr lang="en-US" dirty="0" err="1" smtClean="0"/>
              <a:t>zertifizierte</a:t>
            </a:r>
            <a:r>
              <a:rPr lang="en-US" dirty="0" smtClean="0"/>
              <a:t> </a:t>
            </a:r>
            <a:r>
              <a:rPr lang="en-US" dirty="0" err="1" smtClean="0"/>
              <a:t>Biobananen</a:t>
            </a:r>
            <a:r>
              <a:rPr lang="en-US" dirty="0" smtClean="0"/>
              <a:t> </a:t>
            </a:r>
            <a:r>
              <a:rPr lang="en-US" dirty="0" err="1" smtClean="0"/>
              <a:t>exportieren</a:t>
            </a:r>
            <a:r>
              <a:rPr lang="en-US" dirty="0" smtClean="0"/>
              <a:t>.</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26</a:t>
            </a:fld>
            <a:endParaRPr lang="de-DE"/>
          </a:p>
        </p:txBody>
      </p:sp>
    </p:spTree>
    <p:extLst>
      <p:ext uri="{BB962C8B-B14F-4D97-AF65-F5344CB8AC3E}">
        <p14:creationId xmlns:p14="http://schemas.microsoft.com/office/powerpoint/2010/main" xmlns="" val="3255500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smtClean="0"/>
              <a:t>Photographer</a:t>
            </a:r>
            <a:r>
              <a:rPr lang="de-DE" b="1" dirty="0" smtClean="0"/>
              <a:t>/</a:t>
            </a:r>
            <a:r>
              <a:rPr lang="de-DE" b="1" dirty="0" err="1" smtClean="0"/>
              <a:t>Author</a:t>
            </a:r>
            <a:r>
              <a:rPr lang="de-DE" b="1" dirty="0" smtClean="0"/>
              <a:t>: </a:t>
            </a:r>
            <a:r>
              <a:rPr lang="de-DE" dirty="0" smtClean="0"/>
              <a:t>Joerg </a:t>
            </a:r>
            <a:r>
              <a:rPr lang="de-DE" dirty="0" err="1" smtClean="0"/>
              <a:t>Boethling</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Copyright holder:</a:t>
            </a:r>
            <a:r>
              <a:rPr lang="en-US" b="1" baseline="0" dirty="0" smtClean="0"/>
              <a:t> </a:t>
            </a:r>
            <a:r>
              <a:rPr lang="en-US" dirty="0" err="1" smtClean="0"/>
              <a:t>TransFair</a:t>
            </a:r>
            <a:r>
              <a:rPr lang="en-US" dirty="0" smtClean="0"/>
              <a:t> e.V., t.thiele@fairtrade-deutschland.de</a:t>
            </a:r>
          </a:p>
          <a:p>
            <a:endParaRPr lang="de-DE" dirty="0" smtClean="0"/>
          </a:p>
          <a:p>
            <a:r>
              <a:rPr lang="de-DE" dirty="0" smtClean="0"/>
              <a:t>Bei den Arbeiterinnen und Arbeitern auf Plantagen, beispielsweise Blumenfarmen und Teegärten, steht die Verbesserung der Arbeitsbedingungen im Vordergrund. Durch ein demokratisch gewähltes Arbeitergremium – das Fairtrade-Prämienkomitee - können sie selbstbestimmt entscheiden, in welche Projekte die Fairtrade-Prämie investiert werden soll. Managementvertreterinnen und –</a:t>
            </a:r>
            <a:r>
              <a:rPr lang="de-DE" dirty="0" err="1" smtClean="0"/>
              <a:t>vertreter</a:t>
            </a:r>
            <a:r>
              <a:rPr lang="de-DE" dirty="0" smtClean="0"/>
              <a:t> gehören ebenfalls dem Komitee an, haben aber nur eine beratende Funktion und kein Stimmrecht. Nur bei offensichtlich betriebsschädigender Verwendung der Fairtrade-Prämie dürfen sie ein Veto einlegen. </a:t>
            </a:r>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27</a:t>
            </a:fld>
            <a:endParaRPr lang="de-DE"/>
          </a:p>
        </p:txBody>
      </p:sp>
    </p:spTree>
    <p:extLst>
      <p:ext uri="{BB962C8B-B14F-4D97-AF65-F5344CB8AC3E}">
        <p14:creationId xmlns:p14="http://schemas.microsoft.com/office/powerpoint/2010/main" xmlns="" val="2062781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Foto: Hartmut Fiebig; Copyright:</a:t>
            </a:r>
            <a:r>
              <a:rPr lang="de-DE" sz="1200" kern="1200" baseline="0" dirty="0" smtClean="0">
                <a:solidFill>
                  <a:schemeClr val="tx1"/>
                </a:solidFill>
                <a:latin typeface="+mn-lt"/>
                <a:ea typeface="+mn-ea"/>
                <a:cs typeface="+mn-cs"/>
              </a:rPr>
              <a:t> </a:t>
            </a:r>
            <a:r>
              <a:rPr lang="de-DE" sz="1200" kern="1200" baseline="0" dirty="0" err="1" smtClean="0">
                <a:solidFill>
                  <a:schemeClr val="tx1"/>
                </a:solidFill>
                <a:latin typeface="+mn-lt"/>
                <a:ea typeface="+mn-ea"/>
                <a:cs typeface="+mn-cs"/>
              </a:rPr>
              <a:t>TransFair</a:t>
            </a:r>
            <a:r>
              <a:rPr lang="de-DE" sz="1200" kern="1200" baseline="0" dirty="0" smtClean="0">
                <a:solidFill>
                  <a:schemeClr val="tx1"/>
                </a:solidFill>
                <a:latin typeface="+mn-lt"/>
                <a:ea typeface="+mn-ea"/>
                <a:cs typeface="+mn-cs"/>
              </a:rPr>
              <a:t> </a:t>
            </a:r>
            <a:r>
              <a:rPr lang="de-DE" sz="1200" kern="1200" baseline="0" dirty="0" err="1" smtClean="0">
                <a:solidFill>
                  <a:schemeClr val="tx1"/>
                </a:solidFill>
                <a:latin typeface="+mn-lt"/>
                <a:ea typeface="+mn-ea"/>
                <a:cs typeface="+mn-cs"/>
              </a:rPr>
              <a:t>e.v</a:t>
            </a:r>
            <a:r>
              <a:rPr lang="de-DE" sz="1200" kern="1200" baseline="0" dirty="0" smtClean="0">
                <a:solidFill>
                  <a:schemeClr val="tx1"/>
                </a:solidFill>
                <a:latin typeface="+mn-lt"/>
                <a:ea typeface="+mn-ea"/>
                <a:cs typeface="+mn-cs"/>
              </a:rPr>
              <a:t>.</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a:t>
            </a:r>
          </a:p>
          <a:p>
            <a:r>
              <a:rPr lang="de-DE" sz="1200" kern="1200" dirty="0" smtClean="0">
                <a:solidFill>
                  <a:schemeClr val="tx1"/>
                </a:solidFill>
                <a:latin typeface="+mn-lt"/>
                <a:ea typeface="+mn-ea"/>
                <a:cs typeface="+mn-cs"/>
              </a:rPr>
              <a:t>Esther </a:t>
            </a:r>
            <a:r>
              <a:rPr lang="de-DE" sz="1200" kern="1200" dirty="0" err="1" smtClean="0">
                <a:solidFill>
                  <a:schemeClr val="tx1"/>
                </a:solidFill>
                <a:latin typeface="+mn-lt"/>
                <a:ea typeface="+mn-ea"/>
                <a:cs typeface="+mn-cs"/>
              </a:rPr>
              <a:t>Wangari</a:t>
            </a:r>
            <a:r>
              <a:rPr lang="de-DE" sz="1200" kern="1200" dirty="0" smtClean="0">
                <a:solidFill>
                  <a:schemeClr val="tx1"/>
                </a:solidFill>
                <a:latin typeface="+mn-lt"/>
                <a:ea typeface="+mn-ea"/>
                <a:cs typeface="+mn-cs"/>
              </a:rPr>
              <a:t>, 26, seit 1998 bei Panda. </a:t>
            </a:r>
          </a:p>
          <a:p>
            <a:r>
              <a:rPr lang="de-DE" sz="1200" kern="1200" dirty="0" smtClean="0">
                <a:solidFill>
                  <a:schemeClr val="tx1"/>
                </a:solidFill>
                <a:latin typeface="+mn-lt"/>
                <a:ea typeface="+mn-ea"/>
                <a:cs typeface="+mn-cs"/>
              </a:rPr>
              <a:t> </a:t>
            </a:r>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28</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smtClean="0"/>
              <a:t>Photographer</a:t>
            </a:r>
            <a:r>
              <a:rPr lang="de-DE" b="1" dirty="0" smtClean="0"/>
              <a:t>/</a:t>
            </a:r>
            <a:r>
              <a:rPr lang="de-DE" b="1" dirty="0" err="1" smtClean="0"/>
              <a:t>Author</a:t>
            </a:r>
            <a:r>
              <a:rPr lang="de-DE" b="1" dirty="0" smtClean="0"/>
              <a:t>: </a:t>
            </a:r>
            <a:r>
              <a:rPr lang="de-DE" dirty="0" smtClean="0"/>
              <a:t>David </a:t>
            </a:r>
            <a:r>
              <a:rPr lang="de-DE" dirty="0" err="1" smtClean="0"/>
              <a:t>Macharia</a:t>
            </a:r>
            <a:endParaRPr lang="de-DE" dirty="0" smtClean="0"/>
          </a:p>
          <a:p>
            <a:pPr marL="0" marR="0" indent="0" algn="l" defTabSz="1296162" rtl="0" eaLnBrk="1" fontAlgn="auto" latinLnBrk="0" hangingPunct="1">
              <a:lnSpc>
                <a:spcPct val="100000"/>
              </a:lnSpc>
              <a:spcBef>
                <a:spcPts val="0"/>
              </a:spcBef>
              <a:spcAft>
                <a:spcPts val="0"/>
              </a:spcAft>
              <a:buClrTx/>
              <a:buSzTx/>
              <a:buFontTx/>
              <a:buNone/>
              <a:tabLst/>
              <a:defRPr/>
            </a:pPr>
            <a:r>
              <a:rPr lang="en-US" b="1" dirty="0" smtClean="0"/>
              <a:t>Copyright holder: </a:t>
            </a:r>
            <a:r>
              <a:rPr lang="en-US" b="0" dirty="0" smtClean="0"/>
              <a:t>Fairtrade International</a:t>
            </a:r>
            <a:endParaRPr lang="de-DE" sz="1200" b="0" kern="1200" dirty="0" smtClean="0">
              <a:solidFill>
                <a:schemeClr val="tx1"/>
              </a:solidFill>
              <a:latin typeface="+mn-lt"/>
              <a:ea typeface="+mn-ea"/>
              <a:cs typeface="+mn-cs"/>
            </a:endParaRPr>
          </a:p>
          <a:p>
            <a:pPr marL="0" marR="0" indent="0" algn="l" defTabSz="1296162"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Umweltstandards sind Bestandteil des Fairtrade-Standardsystems. Jeder Mensch sollte nicht nur genügend Nahrung und ausreichend Einkommen zur Verfügung haben, um lebensnotwendige Dinge wie Kleidung oder Medikamente zu kaufen und seine Kinder zur Schule schicken zu können. Darüber hinaus ist eine Umwelt, die menschenwürdiges Leben und Arbeiten ermöglicht und die (Agro-)</a:t>
            </a:r>
            <a:r>
              <a:rPr lang="de-DE" sz="1200" b="0" kern="1200" dirty="0" err="1" smtClean="0">
                <a:solidFill>
                  <a:schemeClr val="tx1"/>
                </a:solidFill>
                <a:latin typeface="+mn-lt"/>
                <a:ea typeface="+mn-ea"/>
                <a:cs typeface="+mn-cs"/>
              </a:rPr>
              <a:t>Biodiversität</a:t>
            </a:r>
            <a:r>
              <a:rPr lang="de-DE" sz="1200" b="0" kern="1200" dirty="0" smtClean="0">
                <a:solidFill>
                  <a:schemeClr val="tx1"/>
                </a:solidFill>
                <a:latin typeface="+mn-lt"/>
                <a:ea typeface="+mn-ea"/>
                <a:cs typeface="+mn-cs"/>
              </a:rPr>
              <a:t> bewahrt, ein unverzichtbarer Bestandteil einer „nachhaltigen Entwicklung“. Schutz und Erhalt der Umwelt sind somit auch für </a:t>
            </a:r>
            <a:r>
              <a:rPr lang="de-DE" sz="1200" b="0" kern="1200" dirty="0" err="1" smtClean="0">
                <a:solidFill>
                  <a:schemeClr val="tx1"/>
                </a:solidFill>
                <a:latin typeface="+mn-lt"/>
                <a:ea typeface="+mn-ea"/>
                <a:cs typeface="+mn-cs"/>
              </a:rPr>
              <a:t>Fairtrade</a:t>
            </a:r>
            <a:r>
              <a:rPr lang="de-DE" sz="1200" b="0" kern="1200" dirty="0" smtClean="0">
                <a:solidFill>
                  <a:schemeClr val="tx1"/>
                </a:solidFill>
                <a:latin typeface="+mn-lt"/>
                <a:ea typeface="+mn-ea"/>
                <a:cs typeface="+mn-cs"/>
              </a:rPr>
              <a:t> unabdingbar. Die Umsetzung einer ressourcenschonenden Nutzung ist sowohl in den allgemeinen Standards wie auch in den produktbezogenen Standards festgeschrieben.</a:t>
            </a:r>
          </a:p>
          <a:p>
            <a:r>
              <a:rPr lang="de-DE" sz="1200" b="0" kern="1200" dirty="0" smtClean="0">
                <a:solidFill>
                  <a:schemeClr val="tx1"/>
                </a:solidFill>
                <a:latin typeface="+mn-lt"/>
                <a:ea typeface="+mn-ea"/>
                <a:cs typeface="+mn-cs"/>
              </a:rPr>
              <a:t>Das </a:t>
            </a:r>
            <a:r>
              <a:rPr lang="de-DE" sz="1200" b="0" kern="1200" dirty="0" err="1" smtClean="0">
                <a:solidFill>
                  <a:schemeClr val="tx1"/>
                </a:solidFill>
                <a:latin typeface="+mn-lt"/>
                <a:ea typeface="+mn-ea"/>
                <a:cs typeface="+mn-cs"/>
              </a:rPr>
              <a:t>Fairtrade</a:t>
            </a:r>
            <a:r>
              <a:rPr lang="de-DE" sz="1200" b="0" kern="1200" dirty="0" smtClean="0">
                <a:solidFill>
                  <a:schemeClr val="tx1"/>
                </a:solidFill>
                <a:latin typeface="+mn-lt"/>
                <a:ea typeface="+mn-ea"/>
                <a:cs typeface="+mn-cs"/>
              </a:rPr>
              <a:t>-Siegel ist in erster Linie ein Sozialsiegel, kein ausschließlicher Anbaustandard oder eigenständiges Umweltsiegel, und zielt darauf ab die Handelsbedingungen für Produzenten zu verbessern. Dennoch wird mit zahlreichen Umweltkriterien in den </a:t>
            </a:r>
            <a:r>
              <a:rPr lang="de-DE" sz="1200" b="0" kern="1200" dirty="0" err="1" smtClean="0">
                <a:solidFill>
                  <a:schemeClr val="tx1"/>
                </a:solidFill>
                <a:latin typeface="+mn-lt"/>
                <a:ea typeface="+mn-ea"/>
                <a:cs typeface="+mn-cs"/>
              </a:rPr>
              <a:t>Fairtrade</a:t>
            </a:r>
            <a:r>
              <a:rPr lang="de-DE" sz="1200" b="0" kern="1200" dirty="0" smtClean="0">
                <a:solidFill>
                  <a:schemeClr val="tx1"/>
                </a:solidFill>
                <a:latin typeface="+mn-lt"/>
                <a:ea typeface="+mn-ea"/>
                <a:cs typeface="+mn-cs"/>
              </a:rPr>
              <a:t>-Standards das Ziel verfolgt, sämtliche landwirtschaftlichen </a:t>
            </a:r>
            <a:r>
              <a:rPr lang="de-DE" sz="1200" b="0" kern="1200" dirty="0" err="1" smtClean="0">
                <a:solidFill>
                  <a:schemeClr val="tx1"/>
                </a:solidFill>
                <a:latin typeface="+mn-lt"/>
                <a:ea typeface="+mn-ea"/>
                <a:cs typeface="+mn-cs"/>
              </a:rPr>
              <a:t>Fairtrade</a:t>
            </a:r>
            <a:r>
              <a:rPr lang="de-DE" sz="1200" b="0" kern="1200" dirty="0" smtClean="0">
                <a:solidFill>
                  <a:schemeClr val="tx1"/>
                </a:solidFill>
                <a:latin typeface="+mn-lt"/>
                <a:ea typeface="+mn-ea"/>
                <a:cs typeface="+mn-cs"/>
              </a:rPr>
              <a:t>-Produkte ressourcenschonend und umweltverträglich anzubauen.</a:t>
            </a:r>
          </a:p>
          <a:p>
            <a:r>
              <a:rPr lang="de-DE" sz="1200" b="0" kern="1200" dirty="0" err="1" smtClean="0">
                <a:solidFill>
                  <a:schemeClr val="tx1"/>
                </a:solidFill>
                <a:latin typeface="+mn-lt"/>
                <a:ea typeface="+mn-ea"/>
                <a:cs typeface="+mn-cs"/>
              </a:rPr>
              <a:t>Fairtrade</a:t>
            </a:r>
            <a:r>
              <a:rPr lang="de-DE" sz="1200" b="0" kern="1200" dirty="0" smtClean="0">
                <a:solidFill>
                  <a:schemeClr val="tx1"/>
                </a:solidFill>
                <a:latin typeface="+mn-lt"/>
                <a:ea typeface="+mn-ea"/>
                <a:cs typeface="+mn-cs"/>
              </a:rPr>
              <a:t> arbeitet daran, die Produzenten dort abzuholen, wo sie in ihrer Entwicklung gerade stehen und sie schnellstmöglich in das </a:t>
            </a:r>
            <a:r>
              <a:rPr lang="de-DE" sz="1200" b="0" kern="1200" dirty="0" err="1" smtClean="0">
                <a:solidFill>
                  <a:schemeClr val="tx1"/>
                </a:solidFill>
                <a:latin typeface="+mn-lt"/>
                <a:ea typeface="+mn-ea"/>
                <a:cs typeface="+mn-cs"/>
              </a:rPr>
              <a:t>Fairtrade</a:t>
            </a:r>
            <a:r>
              <a:rPr lang="de-DE" sz="1200" b="0" kern="1200" dirty="0" smtClean="0">
                <a:solidFill>
                  <a:schemeClr val="tx1"/>
                </a:solidFill>
                <a:latin typeface="+mn-lt"/>
                <a:ea typeface="+mn-ea"/>
                <a:cs typeface="+mn-cs"/>
              </a:rPr>
              <a:t>-System zu integrieren. Zu hohe Bio-Standards als Eingangsvoraussetzung in das Fairtrade-System würden aber gerade die ärmsten Produzenten-gruppen ausgrenzen. </a:t>
            </a:r>
          </a:p>
          <a:p>
            <a:r>
              <a:rPr lang="de-DE" sz="1200" b="0" kern="1200" dirty="0" smtClean="0">
                <a:solidFill>
                  <a:schemeClr val="tx1"/>
                </a:solidFill>
                <a:latin typeface="+mn-lt"/>
                <a:ea typeface="+mn-ea"/>
                <a:cs typeface="+mn-cs"/>
              </a:rPr>
              <a:t>Foto: FI, </a:t>
            </a:r>
            <a:r>
              <a:rPr lang="en-US" dirty="0" err="1" smtClean="0"/>
              <a:t>Kabngetuny</a:t>
            </a:r>
            <a:r>
              <a:rPr lang="en-US" dirty="0" smtClean="0"/>
              <a:t> Cooperative - Women in Coffee project, Kenya, organic coffee</a:t>
            </a:r>
            <a:endParaRPr lang="de-DE" sz="1200" b="0"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05FDF2AD-3CE3-4C64-BBE7-E69752AF2CC0}" type="slidenum">
              <a:rPr lang="de-DE" smtClean="0"/>
              <a:pPr/>
              <a:t>29</a:t>
            </a:fld>
            <a:endParaRPr lang="de-DE"/>
          </a:p>
        </p:txBody>
      </p:sp>
    </p:spTree>
    <p:extLst>
      <p:ext uri="{BB962C8B-B14F-4D97-AF65-F5344CB8AC3E}">
        <p14:creationId xmlns:p14="http://schemas.microsoft.com/office/powerpoint/2010/main" xmlns="" val="3149369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smtClean="0"/>
              <a:t>Photographer</a:t>
            </a:r>
            <a:r>
              <a:rPr lang="de-DE" b="1" dirty="0" smtClean="0"/>
              <a:t>/</a:t>
            </a:r>
            <a:r>
              <a:rPr lang="de-DE" b="1" dirty="0" err="1" smtClean="0"/>
              <a:t>Author</a:t>
            </a:r>
            <a:r>
              <a:rPr lang="de-DE" b="1" dirty="0" smtClean="0"/>
              <a:t>: </a:t>
            </a:r>
            <a:r>
              <a:rPr lang="de-DE" dirty="0" smtClean="0"/>
              <a:t>David </a:t>
            </a:r>
            <a:r>
              <a:rPr lang="de-DE" dirty="0" err="1" smtClean="0"/>
              <a:t>Macharia</a:t>
            </a:r>
            <a:endParaRPr lang="de-DE" dirty="0" smtClean="0"/>
          </a:p>
          <a:p>
            <a:pPr marL="0" marR="0" indent="0" algn="l" defTabSz="1296162" rtl="0" eaLnBrk="1" fontAlgn="auto" latinLnBrk="0" hangingPunct="1">
              <a:lnSpc>
                <a:spcPct val="100000"/>
              </a:lnSpc>
              <a:spcBef>
                <a:spcPts val="0"/>
              </a:spcBef>
              <a:spcAft>
                <a:spcPts val="0"/>
              </a:spcAft>
              <a:buClrTx/>
              <a:buSzTx/>
              <a:buFontTx/>
              <a:buNone/>
              <a:tabLst/>
              <a:defRPr/>
            </a:pPr>
            <a:r>
              <a:rPr lang="en-US" b="1" dirty="0" smtClean="0"/>
              <a:t>Copyright holder: </a:t>
            </a:r>
            <a:r>
              <a:rPr lang="en-US" b="0" dirty="0" smtClean="0"/>
              <a:t>Fairtrade International</a:t>
            </a:r>
            <a:endParaRPr lang="de-DE" sz="1200" b="0" kern="1200" dirty="0" smtClean="0">
              <a:solidFill>
                <a:schemeClr val="tx1"/>
              </a:solidFill>
              <a:latin typeface="+mn-lt"/>
              <a:ea typeface="+mn-ea"/>
              <a:cs typeface="+mn-cs"/>
            </a:endParaRPr>
          </a:p>
          <a:p>
            <a:endParaRPr lang="en-US" dirty="0" smtClean="0"/>
          </a:p>
          <a:p>
            <a:r>
              <a:rPr lang="en-US" dirty="0" smtClean="0"/>
              <a:t>Die Fairtrade-</a:t>
            </a:r>
            <a:r>
              <a:rPr lang="en-US" dirty="0" err="1" smtClean="0"/>
              <a:t>Kooperative</a:t>
            </a:r>
            <a:r>
              <a:rPr lang="en-US" baseline="0" dirty="0" smtClean="0"/>
              <a:t> </a:t>
            </a:r>
            <a:r>
              <a:rPr lang="en-US" baseline="0" dirty="0" err="1" smtClean="0"/>
              <a:t>Kabngetuny</a:t>
            </a:r>
            <a:r>
              <a:rPr lang="en-US" baseline="0" dirty="0" smtClean="0"/>
              <a:t> hat </a:t>
            </a:r>
            <a:r>
              <a:rPr lang="en-US" baseline="0" dirty="0" err="1" smtClean="0"/>
              <a:t>ihre</a:t>
            </a:r>
            <a:r>
              <a:rPr lang="en-US" baseline="0" dirty="0" smtClean="0"/>
              <a:t> </a:t>
            </a:r>
            <a:r>
              <a:rPr lang="en-US" baseline="0" dirty="0" err="1" smtClean="0"/>
              <a:t>zumeist</a:t>
            </a:r>
            <a:r>
              <a:rPr lang="en-US" baseline="0" dirty="0" smtClean="0"/>
              <a:t> </a:t>
            </a:r>
            <a:r>
              <a:rPr lang="en-US" baseline="0" dirty="0" err="1" smtClean="0"/>
              <a:t>männlichen</a:t>
            </a:r>
            <a:r>
              <a:rPr lang="en-US" baseline="0" dirty="0" smtClean="0"/>
              <a:t> </a:t>
            </a:r>
            <a:r>
              <a:rPr lang="en-US" baseline="0" dirty="0" err="1" smtClean="0"/>
              <a:t>Mitglieder</a:t>
            </a:r>
            <a:r>
              <a:rPr lang="en-US" baseline="0" dirty="0" smtClean="0"/>
              <a:t> </a:t>
            </a:r>
            <a:r>
              <a:rPr lang="en-US" baseline="0" dirty="0" err="1" smtClean="0"/>
              <a:t>ermutigt</a:t>
            </a:r>
            <a:r>
              <a:rPr lang="en-US" baseline="0" dirty="0" smtClean="0"/>
              <a:t>, </a:t>
            </a:r>
            <a:r>
              <a:rPr lang="en-US" baseline="0" dirty="0" err="1" smtClean="0"/>
              <a:t>Kaffeebüsche</a:t>
            </a:r>
            <a:r>
              <a:rPr lang="en-US" baseline="0" dirty="0" smtClean="0"/>
              <a:t> auf Frauen </a:t>
            </a:r>
            <a:r>
              <a:rPr lang="en-US" baseline="0" dirty="0" err="1" smtClean="0"/>
              <a:t>zu</a:t>
            </a:r>
            <a:r>
              <a:rPr lang="en-US" baseline="0" dirty="0" smtClean="0"/>
              <a:t> </a:t>
            </a:r>
            <a:r>
              <a:rPr lang="en-US" baseline="0" dirty="0" err="1" smtClean="0"/>
              <a:t>übertragen</a:t>
            </a:r>
            <a:r>
              <a:rPr lang="en-US" baseline="0" dirty="0" smtClean="0"/>
              <a:t>, so </a:t>
            </a:r>
            <a:r>
              <a:rPr lang="en-US" baseline="0" dirty="0" err="1" smtClean="0"/>
              <a:t>dass</a:t>
            </a:r>
            <a:r>
              <a:rPr lang="en-US" baseline="0" dirty="0" smtClean="0"/>
              <a:t> </a:t>
            </a:r>
            <a:r>
              <a:rPr lang="en-US" baseline="0" dirty="0" err="1" smtClean="0"/>
              <a:t>diese</a:t>
            </a:r>
            <a:r>
              <a:rPr lang="en-US" baseline="0" dirty="0" smtClean="0"/>
              <a:t> </a:t>
            </a:r>
            <a:r>
              <a:rPr lang="en-US" baseline="0" dirty="0" err="1" smtClean="0"/>
              <a:t>als</a:t>
            </a:r>
            <a:r>
              <a:rPr lang="en-US" baseline="0" dirty="0" smtClean="0"/>
              <a:t> </a:t>
            </a:r>
            <a:r>
              <a:rPr lang="en-US" baseline="0" dirty="0" err="1" smtClean="0"/>
              <a:t>Eigentümerinnen</a:t>
            </a:r>
            <a:r>
              <a:rPr lang="en-US" baseline="0" dirty="0" smtClean="0"/>
              <a:t> </a:t>
            </a:r>
            <a:r>
              <a:rPr lang="en-US" baseline="0" dirty="0" err="1" smtClean="0"/>
              <a:t>erstmals</a:t>
            </a:r>
            <a:r>
              <a:rPr lang="en-US" baseline="0" dirty="0" smtClean="0"/>
              <a:t> </a:t>
            </a:r>
            <a:r>
              <a:rPr lang="en-US" baseline="0" dirty="0" err="1" smtClean="0"/>
              <a:t>ein</a:t>
            </a:r>
            <a:r>
              <a:rPr lang="en-US" baseline="0" dirty="0" smtClean="0"/>
              <a:t> </a:t>
            </a:r>
            <a:r>
              <a:rPr lang="en-US" baseline="0" dirty="0" err="1" smtClean="0"/>
              <a:t>eigenes</a:t>
            </a:r>
            <a:r>
              <a:rPr lang="en-US" baseline="0" dirty="0" smtClean="0"/>
              <a:t> </a:t>
            </a:r>
            <a:r>
              <a:rPr lang="en-US" baseline="0" dirty="0" err="1" smtClean="0"/>
              <a:t>Einkommen</a:t>
            </a:r>
            <a:r>
              <a:rPr lang="en-US" baseline="0" dirty="0" smtClean="0"/>
              <a:t> </a:t>
            </a:r>
            <a:r>
              <a:rPr lang="en-US" baseline="0" dirty="0" err="1" smtClean="0"/>
              <a:t>haben</a:t>
            </a:r>
            <a:r>
              <a:rPr lang="en-US" baseline="0" dirty="0" smtClean="0"/>
              <a:t>. Das </a:t>
            </a:r>
            <a:r>
              <a:rPr lang="en-US" baseline="0" dirty="0" err="1" smtClean="0"/>
              <a:t>ist</a:t>
            </a:r>
            <a:r>
              <a:rPr lang="en-US" baseline="0" dirty="0" smtClean="0"/>
              <a:t> </a:t>
            </a:r>
            <a:r>
              <a:rPr lang="en-US" baseline="0" dirty="0" err="1" smtClean="0"/>
              <a:t>nicht</a:t>
            </a:r>
            <a:r>
              <a:rPr lang="en-US" baseline="0" dirty="0" smtClean="0"/>
              <a:t> </a:t>
            </a:r>
            <a:r>
              <a:rPr lang="en-US" baseline="0" dirty="0" err="1" smtClean="0"/>
              <a:t>selbstverständlich</a:t>
            </a:r>
            <a:r>
              <a:rPr lang="en-US" baseline="0" dirty="0" smtClean="0"/>
              <a:t> </a:t>
            </a:r>
            <a:r>
              <a:rPr lang="en-US" baseline="0" dirty="0" err="1" smtClean="0"/>
              <a:t>im</a:t>
            </a:r>
            <a:r>
              <a:rPr lang="en-US" baseline="0" dirty="0" smtClean="0"/>
              <a:t> </a:t>
            </a:r>
            <a:r>
              <a:rPr lang="en-US" baseline="0" dirty="0" err="1" smtClean="0"/>
              <a:t>Kaffeeanbau</a:t>
            </a:r>
            <a:r>
              <a:rPr lang="en-US" baseline="0" dirty="0" smtClean="0"/>
              <a:t>. So </a:t>
            </a:r>
            <a:r>
              <a:rPr lang="en-US" baseline="0" dirty="0" err="1" smtClean="0"/>
              <a:t>konnten</a:t>
            </a:r>
            <a:r>
              <a:rPr lang="en-US" baseline="0" dirty="0" smtClean="0"/>
              <a:t> die Frauen </a:t>
            </a:r>
            <a:r>
              <a:rPr lang="en-US" baseline="0" dirty="0" err="1" smtClean="0"/>
              <a:t>ihre</a:t>
            </a:r>
            <a:r>
              <a:rPr lang="en-US" baseline="0" dirty="0" smtClean="0"/>
              <a:t> </a:t>
            </a:r>
            <a:r>
              <a:rPr lang="en-US" baseline="0" dirty="0" err="1" smtClean="0"/>
              <a:t>eigene</a:t>
            </a:r>
            <a:r>
              <a:rPr lang="en-US" baseline="0" dirty="0" smtClean="0"/>
              <a:t> </a:t>
            </a:r>
            <a:r>
              <a:rPr lang="en-US" baseline="0" dirty="0" err="1" smtClean="0"/>
              <a:t>Kooperative</a:t>
            </a:r>
            <a:r>
              <a:rPr lang="en-US" baseline="0" dirty="0" smtClean="0"/>
              <a:t> </a:t>
            </a:r>
            <a:r>
              <a:rPr lang="en-US" baseline="0" dirty="0" err="1" smtClean="0"/>
              <a:t>gründen</a:t>
            </a:r>
            <a:r>
              <a:rPr lang="en-US" baseline="0" dirty="0" smtClean="0"/>
              <a:t> und </a:t>
            </a:r>
            <a:r>
              <a:rPr lang="en-US" baseline="0" dirty="0" err="1" smtClean="0"/>
              <a:t>ihren</a:t>
            </a:r>
            <a:r>
              <a:rPr lang="en-US" baseline="0" dirty="0" smtClean="0"/>
              <a:t> </a:t>
            </a:r>
            <a:r>
              <a:rPr lang="en-US" baseline="0" dirty="0" err="1" smtClean="0"/>
              <a:t>eigenen</a:t>
            </a:r>
            <a:r>
              <a:rPr lang="en-US" baseline="0" dirty="0" smtClean="0"/>
              <a:t> Bio-</a:t>
            </a:r>
            <a:r>
              <a:rPr lang="en-US" baseline="0" dirty="0" err="1" smtClean="0"/>
              <a:t>Kaffee</a:t>
            </a:r>
            <a:r>
              <a:rPr lang="en-US" baseline="0" dirty="0" smtClean="0"/>
              <a:t> </a:t>
            </a:r>
            <a:r>
              <a:rPr lang="en-US" baseline="0" dirty="0" err="1" smtClean="0"/>
              <a:t>vermarkten</a:t>
            </a:r>
            <a:r>
              <a:rPr lang="en-US" baseline="0" dirty="0" smtClean="0"/>
              <a:t>. </a:t>
            </a:r>
            <a:r>
              <a:rPr lang="en-US" dirty="0" smtClean="0"/>
              <a:t/>
            </a:r>
            <a:br>
              <a:rPr lang="en-US" dirty="0" smtClean="0"/>
            </a:br>
            <a:endParaRPr lang="de-DE" b="1" dirty="0" smtClean="0"/>
          </a:p>
        </p:txBody>
      </p:sp>
      <p:sp>
        <p:nvSpPr>
          <p:cNvPr id="4" name="Foliennummernplatzhalter 3"/>
          <p:cNvSpPr>
            <a:spLocks noGrp="1"/>
          </p:cNvSpPr>
          <p:nvPr>
            <p:ph type="sldNum" sz="quarter" idx="10"/>
          </p:nvPr>
        </p:nvSpPr>
        <p:spPr/>
        <p:txBody>
          <a:bodyPr/>
          <a:lstStyle/>
          <a:p>
            <a:fld id="{05FDF2AD-3CE3-4C64-BBE7-E69752AF2CC0}" type="slidenum">
              <a:rPr lang="de-DE" smtClean="0"/>
              <a:pPr/>
              <a:t>30</a:t>
            </a:fld>
            <a:endParaRPr lang="de-DE"/>
          </a:p>
        </p:txBody>
      </p:sp>
    </p:spTree>
    <p:extLst>
      <p:ext uri="{BB962C8B-B14F-4D97-AF65-F5344CB8AC3E}">
        <p14:creationId xmlns:p14="http://schemas.microsoft.com/office/powerpoint/2010/main" xmlns="" val="3772572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en-US" b="1" dirty="0" smtClean="0"/>
              <a:t>Copyright holder</a:t>
            </a:r>
          </a:p>
          <a:p>
            <a:r>
              <a:rPr lang="en-US" dirty="0" smtClean="0"/>
              <a:t>Max </a:t>
            </a:r>
            <a:r>
              <a:rPr lang="en-US" dirty="0" err="1" smtClean="0"/>
              <a:t>Havelaar</a:t>
            </a:r>
            <a:r>
              <a:rPr lang="en-US" dirty="0" smtClean="0"/>
              <a:t>-Foundation (Switzerland)</a:t>
            </a:r>
          </a:p>
          <a:p>
            <a:pPr>
              <a:defRPr/>
            </a:pPr>
            <a:endParaRPr lang="de-DE" sz="1200" b="1" dirty="0" smtClean="0"/>
          </a:p>
          <a:p>
            <a:pPr>
              <a:defRPr/>
            </a:pPr>
            <a:r>
              <a:rPr lang="de-DE" sz="1200" b="1" dirty="0" smtClean="0"/>
              <a:t>Verbot von Kinderarbeit</a:t>
            </a:r>
          </a:p>
          <a:p>
            <a:pPr>
              <a:defRPr/>
            </a:pPr>
            <a:r>
              <a:rPr lang="de-DE" sz="1200" dirty="0" smtClean="0"/>
              <a:t>Hintergrundinformationen hierzu im Statement auf unserer Website: http://www.fairtrade-deutschland.de/fileadmin/user_upload/ueber_fairtrade/fairtrade-themen/fairtrade_statement_kinderarbeit.pdf</a:t>
            </a:r>
          </a:p>
          <a:p>
            <a:pPr>
              <a:defRPr/>
            </a:pPr>
            <a:endParaRPr lang="de-DE" sz="1200" dirty="0" smtClean="0"/>
          </a:p>
          <a:p>
            <a:pPr>
              <a:defRPr/>
            </a:pPr>
            <a:r>
              <a:rPr lang="de-DE" sz="1200" dirty="0" err="1" smtClean="0"/>
              <a:t>Fairtrade</a:t>
            </a:r>
            <a:r>
              <a:rPr lang="de-DE" sz="1200" dirty="0" smtClean="0"/>
              <a:t> unterscheidet zwischen arbeitenden Kindern und ausgebeuteten Kinderarbeitern. </a:t>
            </a:r>
            <a:r>
              <a:rPr lang="de-DE" sz="1200" dirty="0" err="1" smtClean="0"/>
              <a:t>Fairtrade</a:t>
            </a:r>
            <a:r>
              <a:rPr lang="de-DE" sz="1200" dirty="0" smtClean="0"/>
              <a:t> erkennt an, dass Kinder zur Bekämpfung der Armut in ihren Familien mithelfen, da das Einkommen der Kinder für sehr viele Familien lebensnotwendig ist. „Arbeitende Kinder” arbeiten so, dass sie trotz einer Tätigkeit zur Schule gehen können, und deren Bildung durch die Arbeit nicht beeinträchtigt wird. Kinder, die arbeiten, dürfen keine Arbeit verrichten, die ihrer Gesundheit und Entwicklung schadet. Zu den schwerwiegendsten Formen ausbeuterischer Kinderarbeit gehören dagegen Arbeiten, bei der die Kinder von ihren Familien entfernt werden, Kinderhandel sowie Arbeit unter sklavenähnlichen Bedingungen. </a:t>
            </a:r>
            <a:r>
              <a:rPr lang="de-DE" sz="1200" dirty="0" err="1" smtClean="0"/>
              <a:t>Fairtrade</a:t>
            </a:r>
            <a:r>
              <a:rPr lang="de-DE" sz="1200" dirty="0" smtClean="0"/>
              <a:t> verpflichtet sich, Kinder aktiv zu schützen. Alle Vertreter von FLO und FLO-CERT sind verpflichtet, sämtliche Fälle von Kindesmisshandlung und Ausbeutung an jene Mitarbeiter zu melden, die für die Umsetzung dieser Richtlinien zuständig sind. Diese melden den Fall wiederum den Behörden beziehungsweise einer entsprechenden Kinderschutzorganisation, um das nachhaltige Wohlergehen der betroffenen Kinder sicherzustellen. Anstatt harte Bestrafungsmaßnahmen durchzuführen, die die Kinder und ihre Familien möglicherweise weiter in Armut drängen, besteht das Ziel des Fairen Handels darin, Hilfe bei der Lösung von Problemen zu leisten. Das FLO Producer Services &amp; Relations Team hilft Kooperativen dabei, Verletzungen der Standards durch Hilfestellungen abzuwenden und, wo erforderlich, Zugang zu Kenntnissen und Ressourcen anderer Experten anzubieten. </a:t>
            </a:r>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31</a:t>
            </a:fld>
            <a:endParaRPr lang="de-DE"/>
          </a:p>
        </p:txBody>
      </p:sp>
    </p:spTree>
    <p:extLst>
      <p:ext uri="{BB962C8B-B14F-4D97-AF65-F5344CB8AC3E}">
        <p14:creationId xmlns:p14="http://schemas.microsoft.com/office/powerpoint/2010/main" xmlns="" val="3430918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DE" dirty="0" smtClean="0"/>
              <a:t>Foto: </a:t>
            </a:r>
          </a:p>
          <a:p>
            <a:r>
              <a:rPr lang="de-DE" b="1" dirty="0" smtClean="0"/>
              <a:t>Copyright holder: </a:t>
            </a:r>
            <a:r>
              <a:rPr lang="de-DE" dirty="0" smtClean="0"/>
              <a:t>Max Havelaar NL</a:t>
            </a:r>
          </a:p>
          <a:p>
            <a:endParaRPr lang="de-DE" dirty="0" smtClean="0"/>
          </a:p>
          <a:p>
            <a:r>
              <a:rPr lang="de-DE" dirty="0" smtClean="0"/>
              <a:t>Fairtrade hat einen integrativen</a:t>
            </a:r>
            <a:r>
              <a:rPr lang="de-DE" baseline="0" dirty="0" smtClean="0"/>
              <a:t> Ansatz, um ausbeuterische Kinderarbeit zu bekämpfen:</a:t>
            </a:r>
          </a:p>
          <a:p>
            <a:pPr defTabSz="913877"/>
            <a:endParaRPr lang="de-DE" sz="2000" b="1" dirty="0" smtClean="0">
              <a:solidFill>
                <a:schemeClr val="bg1">
                  <a:lumMod val="50000"/>
                </a:schemeClr>
              </a:solidFill>
              <a:latin typeface="Calibri" pitchFamily="34" charset="0"/>
            </a:endParaRPr>
          </a:p>
          <a:p>
            <a:pPr marL="799927" lvl="1" indent="-342900">
              <a:spcBef>
                <a:spcPts val="600"/>
              </a:spcBef>
              <a:spcAft>
                <a:spcPts val="600"/>
              </a:spcAft>
              <a:buFont typeface="Wingdings"/>
              <a:buAutoNum type="arabicParenR"/>
            </a:pPr>
            <a:r>
              <a:rPr lang="de-DE" sz="2000" dirty="0" smtClean="0">
                <a:solidFill>
                  <a:schemeClr val="bg1">
                    <a:lumMod val="50000"/>
                  </a:schemeClr>
                </a:solidFill>
                <a:latin typeface="Calibri" pitchFamily="34" charset="0"/>
                <a:cs typeface="Arial" pitchFamily="34" charset="0"/>
              </a:rPr>
              <a:t>Die Gemeinschaft plant und setzt eigenständig die Maßnahmen um (</a:t>
            </a:r>
            <a:r>
              <a:rPr lang="de-DE" sz="2000" b="1" dirty="0" err="1" smtClean="0">
                <a:solidFill>
                  <a:schemeClr val="bg1">
                    <a:lumMod val="50000"/>
                  </a:schemeClr>
                </a:solidFill>
                <a:latin typeface="Calibri" pitchFamily="34" charset="0"/>
                <a:cs typeface="Arial" pitchFamily="34" charset="0"/>
              </a:rPr>
              <a:t>community-based</a:t>
            </a:r>
            <a:r>
              <a:rPr lang="de-DE" sz="2000" dirty="0" smtClean="0">
                <a:solidFill>
                  <a:schemeClr val="bg1">
                    <a:lumMod val="50000"/>
                  </a:schemeClr>
                </a:solidFill>
                <a:latin typeface="Calibri" pitchFamily="34" charset="0"/>
                <a:cs typeface="Arial" pitchFamily="34" charset="0"/>
              </a:rPr>
              <a:t>)</a:t>
            </a:r>
          </a:p>
          <a:p>
            <a:pPr marL="799927" lvl="1" indent="-342900">
              <a:spcBef>
                <a:spcPts val="600"/>
              </a:spcBef>
              <a:spcAft>
                <a:spcPts val="600"/>
              </a:spcAft>
              <a:buFont typeface="Wingdings"/>
              <a:buAutoNum type="arabicParenR"/>
            </a:pPr>
            <a:r>
              <a:rPr lang="de-DE" sz="2000" dirty="0" smtClean="0">
                <a:solidFill>
                  <a:schemeClr val="bg1">
                    <a:lumMod val="50000"/>
                  </a:schemeClr>
                </a:solidFill>
                <a:latin typeface="Calibri" pitchFamily="34" charset="0"/>
                <a:cs typeface="Arial" pitchFamily="34" charset="0"/>
              </a:rPr>
              <a:t>Gewählte Jugendvertreter/innen führen Sensibilisierungsmaßnahmen durch (</a:t>
            </a:r>
            <a:r>
              <a:rPr lang="de-DE" sz="2000" b="1" dirty="0" err="1" smtClean="0">
                <a:solidFill>
                  <a:schemeClr val="bg1">
                    <a:lumMod val="50000"/>
                  </a:schemeClr>
                </a:solidFill>
                <a:latin typeface="Calibri" pitchFamily="34" charset="0"/>
                <a:cs typeface="Arial" pitchFamily="34" charset="0"/>
              </a:rPr>
              <a:t>child</a:t>
            </a:r>
            <a:r>
              <a:rPr lang="de-DE" sz="2000" b="1" dirty="0" smtClean="0">
                <a:solidFill>
                  <a:schemeClr val="bg1">
                    <a:lumMod val="50000"/>
                  </a:schemeClr>
                </a:solidFill>
                <a:latin typeface="Calibri" pitchFamily="34" charset="0"/>
                <a:cs typeface="Arial" pitchFamily="34" charset="0"/>
              </a:rPr>
              <a:t> &amp; </a:t>
            </a:r>
            <a:r>
              <a:rPr lang="de-DE" sz="2000" b="1" dirty="0" err="1" smtClean="0">
                <a:solidFill>
                  <a:schemeClr val="bg1">
                    <a:lumMod val="50000"/>
                  </a:schemeClr>
                </a:solidFill>
                <a:latin typeface="Calibri" pitchFamily="34" charset="0"/>
                <a:cs typeface="Arial" pitchFamily="34" charset="0"/>
              </a:rPr>
              <a:t>youth-inclusive</a:t>
            </a:r>
            <a:endParaRPr lang="de-DE" sz="2000" dirty="0" smtClean="0">
              <a:solidFill>
                <a:schemeClr val="bg1">
                  <a:lumMod val="50000"/>
                </a:schemeClr>
              </a:solidFill>
              <a:latin typeface="Calibri" pitchFamily="34" charset="0"/>
              <a:cs typeface="Arial" pitchFamily="34" charset="0"/>
            </a:endParaRPr>
          </a:p>
          <a:p>
            <a:r>
              <a:rPr lang="de-DE" dirty="0" smtClean="0"/>
              <a:t>Unter</a:t>
            </a:r>
            <a:r>
              <a:rPr lang="de-DE" baseline="0" dirty="0" smtClean="0"/>
              <a:t> dem Titel „</a:t>
            </a:r>
            <a:r>
              <a:rPr lang="de-DE" baseline="0" dirty="0" err="1" smtClean="0"/>
              <a:t>It</a:t>
            </a:r>
            <a:r>
              <a:rPr lang="de-DE" baseline="0" dirty="0" smtClean="0"/>
              <a:t> </a:t>
            </a:r>
            <a:r>
              <a:rPr lang="de-DE" baseline="0" dirty="0" err="1" smtClean="0"/>
              <a:t>takes</a:t>
            </a:r>
            <a:r>
              <a:rPr lang="de-DE" baseline="0" dirty="0" smtClean="0"/>
              <a:t> a </a:t>
            </a:r>
            <a:r>
              <a:rPr lang="de-DE" baseline="0" dirty="0" err="1" smtClean="0"/>
              <a:t>village</a:t>
            </a:r>
            <a:r>
              <a:rPr lang="de-DE" baseline="0" dirty="0" smtClean="0"/>
              <a:t> </a:t>
            </a:r>
            <a:r>
              <a:rPr lang="de-DE" baseline="0" dirty="0" err="1" smtClean="0"/>
              <a:t>to</a:t>
            </a:r>
            <a:r>
              <a:rPr lang="de-DE" baseline="0" dirty="0" smtClean="0"/>
              <a:t> </a:t>
            </a:r>
            <a:r>
              <a:rPr lang="de-DE" baseline="0" dirty="0" err="1" smtClean="0"/>
              <a:t>protect</a:t>
            </a:r>
            <a:r>
              <a:rPr lang="de-DE" baseline="0" dirty="0" smtClean="0"/>
              <a:t> a </a:t>
            </a:r>
            <a:r>
              <a:rPr lang="de-DE" baseline="0" dirty="0" err="1" smtClean="0"/>
              <a:t>child</a:t>
            </a:r>
            <a:r>
              <a:rPr lang="de-DE" baseline="0" dirty="0" smtClean="0"/>
              <a:t>“ können Kooperativen an einem begleiteten Projekt teilnehmen, um ihre Kinder besser zu schützen</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32</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Produzentennetzwerke sind regionale Zusammenschlüsse, denen sich Fairtrade-zertifizierte Produzentengruppen anschließen können. Sie vertreten die Interessen von Kleinbäuerinnen und Kleinbauern, Arbeiterinnen und Arbeitern für die Regionen Lateinamerika und Karibik, Afrika und Asien.</a:t>
            </a:r>
          </a:p>
          <a:p>
            <a:r>
              <a:rPr lang="de-DE" dirty="0" smtClean="0"/>
              <a:t>Die Produzentennetzwerke unterstützen Produzentinnen und Produzenten ihrer Region mit Rat und Tat in Sachen Zertifizierung, Fortbildungen, Finanzierungsmöglichkeiten und maßgeschneiderten Entwicklungsprogrammen. Produzentinnen und Produzenten sind über die drei Netzwerke an allen Entscheidungen beteiligt, die das Fairtrade-System betreffen, und können so über wichtige Weichenstellungen für ihre eigene Zukunft mitentscheiden.</a:t>
            </a:r>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34</a:t>
            </a:fld>
            <a:endParaRPr lang="de-DE"/>
          </a:p>
        </p:txBody>
      </p:sp>
    </p:spTree>
    <p:extLst>
      <p:ext uri="{BB962C8B-B14F-4D97-AF65-F5344CB8AC3E}">
        <p14:creationId xmlns:p14="http://schemas.microsoft.com/office/powerpoint/2010/main" xmlns="" val="4258570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FB0CC95-C64F-447F-B508-1F23F2F04C60}" type="slidenum">
              <a:rPr lang="de-DE" smtClean="0"/>
              <a:pPr/>
              <a:t>35</a:t>
            </a:fld>
            <a:endParaRPr lang="de-DE"/>
          </a:p>
        </p:txBody>
      </p:sp>
    </p:spTree>
    <p:extLst>
      <p:ext uri="{BB962C8B-B14F-4D97-AF65-F5344CB8AC3E}">
        <p14:creationId xmlns:p14="http://schemas.microsoft.com/office/powerpoint/2010/main" xmlns="" val="2202133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FB0CC95-C64F-447F-B508-1F23F2F04C60}" type="slidenum">
              <a:rPr lang="de-DE" smtClean="0"/>
              <a:pPr/>
              <a:t>37</a:t>
            </a:fld>
            <a:endParaRPr lang="de-DE"/>
          </a:p>
        </p:txBody>
      </p:sp>
      <p:sp>
        <p:nvSpPr>
          <p:cNvPr id="5" name="Fußzeilenplatzhalter 4"/>
          <p:cNvSpPr>
            <a:spLocks noGrp="1"/>
          </p:cNvSpPr>
          <p:nvPr>
            <p:ph type="ftr" sz="quarter" idx="11"/>
          </p:nvPr>
        </p:nvSpPr>
        <p:spPr/>
        <p:txBody>
          <a:bodyPr/>
          <a:lstStyle/>
          <a:p>
            <a:r>
              <a:rPr lang="de-DE" smtClean="0"/>
              <a:t>NeueStandardpräsentation2015.pptx</a:t>
            </a:r>
            <a:endParaRPr lang="de-DE"/>
          </a:p>
        </p:txBody>
      </p:sp>
    </p:spTree>
    <p:extLst>
      <p:ext uri="{BB962C8B-B14F-4D97-AF65-F5344CB8AC3E}">
        <p14:creationId xmlns:p14="http://schemas.microsoft.com/office/powerpoint/2010/main" xmlns="" val="360767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sz="1200" kern="1200" dirty="0" smtClean="0">
                <a:solidFill>
                  <a:schemeClr val="tx1"/>
                </a:solidFill>
                <a:latin typeface="+mn-lt"/>
                <a:ea typeface="+mn-ea"/>
                <a:cs typeface="+mn-cs"/>
              </a:rPr>
              <a:t>Die anspruchsvollen Ziele für nachhaltige Entwicklung, auf die sich die Vereinten Nationen </a:t>
            </a:r>
          </a:p>
          <a:p>
            <a:r>
              <a:rPr lang="de-DE" sz="1200" kern="1200" dirty="0" smtClean="0">
                <a:solidFill>
                  <a:schemeClr val="tx1"/>
                </a:solidFill>
                <a:latin typeface="+mn-lt"/>
                <a:ea typeface="+mn-ea"/>
                <a:cs typeface="+mn-cs"/>
              </a:rPr>
              <a:t>im September geeinigt haben, wollen nicht weniger, als eine globale sozial-ökologische </a:t>
            </a:r>
          </a:p>
          <a:p>
            <a:r>
              <a:rPr lang="de-DE" sz="1200" kern="1200" dirty="0" smtClean="0">
                <a:solidFill>
                  <a:schemeClr val="tx1"/>
                </a:solidFill>
                <a:latin typeface="+mn-lt"/>
                <a:ea typeface="+mn-ea"/>
                <a:cs typeface="+mn-cs"/>
              </a:rPr>
              <a:t>Transformation von Politik, Wirtschaft und Gesellschaft. Sie beinhalten Verpflichtungen, um </a:t>
            </a:r>
          </a:p>
          <a:p>
            <a:r>
              <a:rPr lang="de-DE" sz="1200" kern="1200" dirty="0" smtClean="0">
                <a:solidFill>
                  <a:schemeClr val="tx1"/>
                </a:solidFill>
                <a:latin typeface="+mn-lt"/>
                <a:ea typeface="+mn-ea"/>
                <a:cs typeface="+mn-cs"/>
              </a:rPr>
              <a:t>unter anderem Landwirtschaft nachhaltig zu gestalten, existenzsichernde Löhne zu </a:t>
            </a:r>
            <a:r>
              <a:rPr lang="de-DE" sz="1200" kern="1200" dirty="0" err="1" smtClean="0">
                <a:solidFill>
                  <a:schemeClr val="tx1"/>
                </a:solidFill>
                <a:latin typeface="+mn-lt"/>
                <a:ea typeface="+mn-ea"/>
                <a:cs typeface="+mn-cs"/>
              </a:rPr>
              <a:t>schaf</a:t>
            </a:r>
            <a:r>
              <a:rPr lang="de-DE" sz="1200" kern="1200" dirty="0" smtClean="0">
                <a:solidFill>
                  <a:schemeClr val="tx1"/>
                </a:solidFill>
                <a:latin typeface="+mn-lt"/>
                <a:ea typeface="+mn-ea"/>
                <a:cs typeface="+mn-cs"/>
              </a:rPr>
              <a:t>-</a:t>
            </a:r>
          </a:p>
          <a:p>
            <a:r>
              <a:rPr lang="de-DE" sz="1200" kern="1200" dirty="0" err="1" smtClean="0">
                <a:solidFill>
                  <a:schemeClr val="tx1"/>
                </a:solidFill>
                <a:latin typeface="+mn-lt"/>
                <a:ea typeface="+mn-ea"/>
                <a:cs typeface="+mn-cs"/>
              </a:rPr>
              <a:t>fen</a:t>
            </a:r>
            <a:r>
              <a:rPr lang="de-DE" sz="1200" kern="1200" dirty="0" smtClean="0">
                <a:solidFill>
                  <a:schemeClr val="tx1"/>
                </a:solidFill>
                <a:latin typeface="+mn-lt"/>
                <a:ea typeface="+mn-ea"/>
                <a:cs typeface="+mn-cs"/>
              </a:rPr>
              <a:t>, Umwelt und </a:t>
            </a:r>
            <a:r>
              <a:rPr lang="de-DE" sz="1200" kern="1200" dirty="0" err="1" smtClean="0">
                <a:solidFill>
                  <a:schemeClr val="tx1"/>
                </a:solidFill>
                <a:latin typeface="+mn-lt"/>
                <a:ea typeface="+mn-ea"/>
                <a:cs typeface="+mn-cs"/>
              </a:rPr>
              <a:t>Biodiversität</a:t>
            </a:r>
            <a:r>
              <a:rPr lang="de-DE" sz="1200" kern="1200" dirty="0" smtClean="0">
                <a:solidFill>
                  <a:schemeClr val="tx1"/>
                </a:solidFill>
                <a:latin typeface="+mn-lt"/>
                <a:ea typeface="+mn-ea"/>
                <a:cs typeface="+mn-cs"/>
              </a:rPr>
              <a:t> zu bewahren, Ernährungssicherheit zu gewährleisten, gleiche </a:t>
            </a:r>
          </a:p>
          <a:p>
            <a:r>
              <a:rPr lang="de-DE" sz="1200" kern="1200" dirty="0" smtClean="0">
                <a:solidFill>
                  <a:schemeClr val="tx1"/>
                </a:solidFill>
                <a:latin typeface="+mn-lt"/>
                <a:ea typeface="+mn-ea"/>
                <a:cs typeface="+mn-cs"/>
              </a:rPr>
              <a:t>Rechte für Männer und Frauen, für Jungen und Mädchen und das Recht auf Schulbildung </a:t>
            </a:r>
          </a:p>
          <a:p>
            <a:r>
              <a:rPr lang="de-DE" sz="1200" kern="1200" dirty="0" smtClean="0">
                <a:solidFill>
                  <a:schemeClr val="tx1"/>
                </a:solidFill>
                <a:latin typeface="+mn-lt"/>
                <a:ea typeface="+mn-ea"/>
                <a:cs typeface="+mn-cs"/>
              </a:rPr>
              <a:t>zu erreichen. </a:t>
            </a:r>
          </a:p>
          <a:p>
            <a:r>
              <a:rPr lang="de-DE" sz="1200" kern="1200" dirty="0" smtClean="0">
                <a:solidFill>
                  <a:schemeClr val="tx1"/>
                </a:solidFill>
                <a:latin typeface="+mn-lt"/>
                <a:ea typeface="+mn-ea"/>
                <a:cs typeface="+mn-cs"/>
              </a:rPr>
              <a:t>Die globalen Lieferketten unserer Konsumgüter haben mit all diesen Herausforderungen </a:t>
            </a:r>
          </a:p>
          <a:p>
            <a:r>
              <a:rPr lang="de-DE" sz="1200" kern="1200" dirty="0" smtClean="0">
                <a:solidFill>
                  <a:schemeClr val="tx1"/>
                </a:solidFill>
                <a:latin typeface="+mn-lt"/>
                <a:ea typeface="+mn-ea"/>
                <a:cs typeface="+mn-cs"/>
              </a:rPr>
              <a:t>direkt oder indirekt zu tun. Sie sind geprägt von Machtverhältnissen, die Ausbeutung und </a:t>
            </a:r>
          </a:p>
          <a:p>
            <a:r>
              <a:rPr lang="de-DE" sz="1200" kern="1200" dirty="0" smtClean="0">
                <a:solidFill>
                  <a:schemeClr val="tx1"/>
                </a:solidFill>
                <a:latin typeface="+mn-lt"/>
                <a:ea typeface="+mn-ea"/>
                <a:cs typeface="+mn-cs"/>
              </a:rPr>
              <a:t>Umweltzerstörung fördern und Ungleichheiten festigen. Fairtrade ist eine weltweite </a:t>
            </a:r>
            <a:r>
              <a:rPr lang="de-DE" sz="1200" kern="1200" dirty="0" err="1" smtClean="0">
                <a:solidFill>
                  <a:schemeClr val="tx1"/>
                </a:solidFill>
                <a:latin typeface="+mn-lt"/>
                <a:ea typeface="+mn-ea"/>
                <a:cs typeface="+mn-cs"/>
              </a:rPr>
              <a:t>Bewe</a:t>
            </a:r>
            <a:r>
              <a:rPr lang="de-DE" sz="1200" kern="1200" dirty="0" smtClean="0">
                <a:solidFill>
                  <a:schemeClr val="tx1"/>
                </a:solidFill>
                <a:latin typeface="+mn-lt"/>
                <a:ea typeface="+mn-ea"/>
                <a:cs typeface="+mn-cs"/>
              </a:rPr>
              <a:t>-</a:t>
            </a:r>
          </a:p>
          <a:p>
            <a:r>
              <a:rPr lang="de-DE" sz="1200" kern="1200" dirty="0" err="1" smtClean="0">
                <a:solidFill>
                  <a:schemeClr val="tx1"/>
                </a:solidFill>
                <a:latin typeface="+mn-lt"/>
                <a:ea typeface="+mn-ea"/>
                <a:cs typeface="+mn-cs"/>
              </a:rPr>
              <a:t>gung</a:t>
            </a:r>
            <a:r>
              <a:rPr lang="de-DE" sz="1200" kern="1200" dirty="0" smtClean="0">
                <a:solidFill>
                  <a:schemeClr val="tx1"/>
                </a:solidFill>
                <a:latin typeface="+mn-lt"/>
                <a:ea typeface="+mn-ea"/>
                <a:cs typeface="+mn-cs"/>
              </a:rPr>
              <a:t>, die von den am stärksten benachteiligten Akteuren der Lieferketten mitgetragen und </a:t>
            </a:r>
          </a:p>
          <a:p>
            <a:r>
              <a:rPr lang="de-DE" sz="1200" kern="1200" dirty="0" smtClean="0">
                <a:solidFill>
                  <a:schemeClr val="tx1"/>
                </a:solidFill>
                <a:latin typeface="+mn-lt"/>
                <a:ea typeface="+mn-ea"/>
                <a:cs typeface="+mn-cs"/>
              </a:rPr>
              <a:t>mitgestaltet wird: Den Kleinbauern und Arbeitern im globalen Süden.</a:t>
            </a:r>
          </a:p>
          <a:p>
            <a:r>
              <a:rPr lang="de-DE" sz="1200" kern="1200" dirty="0" smtClean="0">
                <a:solidFill>
                  <a:schemeClr val="tx1"/>
                </a:solidFill>
                <a:latin typeface="+mn-lt"/>
                <a:ea typeface="+mn-ea"/>
                <a:cs typeface="+mn-cs"/>
              </a:rPr>
              <a:t>In der Bemühung, Lieferketten transparenter zu gestalten und Hersteller zu mehr Fairness</a:t>
            </a:r>
            <a:endParaRPr lang="de-DE" sz="120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05FDF2AD-3CE3-4C64-BBE7-E69752AF2CC0}" type="slidenum">
              <a:rPr lang="de-DE" smtClean="0"/>
              <a:pPr/>
              <a:t>5</a:t>
            </a:fld>
            <a:endParaRPr lang="de-DE"/>
          </a:p>
        </p:txBody>
      </p:sp>
    </p:spTree>
    <p:extLst>
      <p:ext uri="{BB962C8B-B14F-4D97-AF65-F5344CB8AC3E}">
        <p14:creationId xmlns:p14="http://schemas.microsoft.com/office/powerpoint/2010/main" xmlns="" val="3768142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2016: Pro-Kopf-Verbrauch in </a:t>
            </a:r>
            <a:r>
              <a:rPr lang="de-DE" sz="1200" kern="1200" dirty="0" err="1" smtClean="0">
                <a:solidFill>
                  <a:schemeClr val="tx1"/>
                </a:solidFill>
                <a:latin typeface="+mn-lt"/>
                <a:ea typeface="+mn-ea"/>
                <a:cs typeface="+mn-cs"/>
              </a:rPr>
              <a:t>deutschland</a:t>
            </a:r>
            <a:r>
              <a:rPr lang="de-DE" sz="1200" kern="1200" dirty="0" smtClean="0">
                <a:solidFill>
                  <a:schemeClr val="tx1"/>
                </a:solidFill>
                <a:latin typeface="+mn-lt"/>
                <a:ea typeface="+mn-ea"/>
                <a:cs typeface="+mn-cs"/>
              </a:rPr>
              <a:t>: 13 €</a:t>
            </a:r>
          </a:p>
          <a:p>
            <a:r>
              <a:rPr lang="de-DE" sz="1200" kern="1200" dirty="0" smtClean="0">
                <a:solidFill>
                  <a:schemeClr val="tx1"/>
                </a:solidFill>
                <a:latin typeface="+mn-lt"/>
                <a:ea typeface="+mn-ea"/>
                <a:cs typeface="+mn-cs"/>
              </a:rPr>
              <a:t>Zum Vergleich: Schweiz: 69 €, Österreich: 31 €</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40</a:t>
            </a:fld>
            <a:endParaRPr lang="de-DE"/>
          </a:p>
        </p:txBody>
      </p:sp>
    </p:spTree>
    <p:extLst>
      <p:ext uri="{BB962C8B-B14F-4D97-AF65-F5344CB8AC3E}">
        <p14:creationId xmlns:p14="http://schemas.microsoft.com/office/powerpoint/2010/main" xmlns="" val="778696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dirty="0" smtClean="0"/>
              <a:t>1992 in Köln gegründet</a:t>
            </a:r>
          </a:p>
          <a:p>
            <a:r>
              <a:rPr lang="de-DE" sz="1200" dirty="0" smtClean="0"/>
              <a:t>ca. 50 Mitarbeiter</a:t>
            </a:r>
          </a:p>
          <a:p>
            <a:r>
              <a:rPr lang="de-DE" sz="1200" dirty="0" smtClean="0"/>
              <a:t>32 Mitgliedsorganisationen aus dem Bereich der Entwicklungspolitik</a:t>
            </a:r>
          </a:p>
          <a:p>
            <a:r>
              <a:rPr lang="de-DE" sz="1200" dirty="0" smtClean="0"/>
              <a:t>Unzählige engagierte Menschen aus der Zivilgesellschaft</a:t>
            </a:r>
          </a:p>
          <a:p>
            <a:r>
              <a:rPr lang="de-DE" sz="1200" dirty="0" smtClean="0"/>
              <a:t>Über 300 Partnerfirmen</a:t>
            </a:r>
          </a:p>
          <a:p>
            <a:r>
              <a:rPr lang="de-DE" sz="1200" dirty="0" smtClean="0"/>
              <a:t>Über 3.000 gesiegelte Produkte</a:t>
            </a:r>
          </a:p>
          <a:p>
            <a:r>
              <a:rPr lang="de-DE" sz="1200" dirty="0" smtClean="0"/>
              <a:t>Vertrieb in 42.000 Geschäften und 20.000 gastronomischen Betrieben</a:t>
            </a:r>
          </a:p>
          <a:p>
            <a:r>
              <a:rPr lang="de-DE" sz="1200" dirty="0" smtClean="0"/>
              <a:t>Lobby- und Kampagnenarbeit für nachhaltigen und fairen Konsum</a:t>
            </a:r>
          </a:p>
          <a:p>
            <a:r>
              <a:rPr lang="de-DE" sz="1200" dirty="0" smtClean="0"/>
              <a:t>Marketing- und Öffentlichkeitsarbeit</a:t>
            </a:r>
          </a:p>
          <a:p>
            <a:endParaRPr lang="de-DE" sz="1200"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42</a:t>
            </a:fld>
            <a:endParaRPr lang="de-DE"/>
          </a:p>
        </p:txBody>
      </p:sp>
    </p:spTree>
    <p:extLst>
      <p:ext uri="{BB962C8B-B14F-4D97-AF65-F5344CB8AC3E}">
        <p14:creationId xmlns:p14="http://schemas.microsoft.com/office/powerpoint/2010/main" xmlns="" val="2039025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Aktuell: 31 Mitgliedsorganisationen. UNICEF ist nicht</a:t>
            </a:r>
            <a:r>
              <a:rPr lang="de-DE" baseline="0" dirty="0" smtClean="0"/>
              <a:t> mehr Mitglied, da ihr internationaler Status es nicht </a:t>
            </a:r>
            <a:r>
              <a:rPr lang="de-DE" baseline="0" dirty="0" err="1" smtClean="0"/>
              <a:t>zuläßt</a:t>
            </a:r>
            <a:r>
              <a:rPr lang="de-DE" baseline="0" dirty="0" smtClean="0"/>
              <a:t>. Global Nature Fund ist neu hinzugekommen</a:t>
            </a:r>
          </a:p>
          <a:p>
            <a:r>
              <a:rPr lang="de-DE" dirty="0" smtClean="0"/>
              <a:t>Gründungsmitglieder</a:t>
            </a:r>
            <a:r>
              <a:rPr lang="de-DE" baseline="0" dirty="0" smtClean="0"/>
              <a:t> sind Misereor, Brot für die Welt, KLJB, KFD, </a:t>
            </a:r>
            <a:r>
              <a:rPr lang="de-DE" baseline="0" dirty="0" err="1" smtClean="0"/>
              <a:t>aej</a:t>
            </a:r>
            <a:r>
              <a:rPr lang="de-DE" baseline="0" dirty="0" smtClean="0"/>
              <a:t>, NEWI, Weltladendachverband</a:t>
            </a:r>
            <a:endParaRPr lang="de-DE" dirty="0"/>
          </a:p>
        </p:txBody>
      </p:sp>
      <p:sp>
        <p:nvSpPr>
          <p:cNvPr id="4" name="Foliennummernplatzhalter 3"/>
          <p:cNvSpPr>
            <a:spLocks noGrp="1"/>
          </p:cNvSpPr>
          <p:nvPr>
            <p:ph type="sldNum" sz="quarter" idx="10"/>
          </p:nvPr>
        </p:nvSpPr>
        <p:spPr/>
        <p:txBody>
          <a:bodyPr/>
          <a:lstStyle/>
          <a:p>
            <a:fld id="{8FB0CC95-C64F-447F-B508-1F23F2F04C60}" type="slidenum">
              <a:rPr lang="de-DE" smtClean="0"/>
              <a:pPr/>
              <a:t>43</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TransFair</a:t>
            </a:r>
            <a:r>
              <a:rPr lang="de-DE" dirty="0" smtClean="0"/>
              <a:t> ist als Partner</a:t>
            </a:r>
            <a:r>
              <a:rPr lang="de-DE" baseline="0" dirty="0" smtClean="0"/>
              <a:t> in vielen entwicklungspolitisch engagierten Organisationen und Arbeitsgruppen aktiv</a:t>
            </a:r>
            <a:endParaRPr lang="de-DE" dirty="0"/>
          </a:p>
        </p:txBody>
      </p:sp>
      <p:sp>
        <p:nvSpPr>
          <p:cNvPr id="4" name="Foliennummernplatzhalter 3"/>
          <p:cNvSpPr>
            <a:spLocks noGrp="1"/>
          </p:cNvSpPr>
          <p:nvPr>
            <p:ph type="sldNum" sz="quarter" idx="10"/>
          </p:nvPr>
        </p:nvSpPr>
        <p:spPr/>
        <p:txBody>
          <a:bodyPr/>
          <a:lstStyle/>
          <a:p>
            <a:fld id="{8FB0CC95-C64F-447F-B508-1F23F2F04C60}" type="slidenum">
              <a:rPr lang="de-DE" smtClean="0"/>
              <a:pPr/>
              <a:t>44</a:t>
            </a:fld>
            <a:endParaRPr lang="de-DE"/>
          </a:p>
        </p:txBody>
      </p:sp>
    </p:spTree>
    <p:extLst>
      <p:ext uri="{BB962C8B-B14F-4D97-AF65-F5344CB8AC3E}">
        <p14:creationId xmlns:p14="http://schemas.microsoft.com/office/powerpoint/2010/main" xmlns="" val="3574162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2016:</a:t>
            </a:r>
            <a:r>
              <a:rPr lang="de-DE" baseline="0" dirty="0" smtClean="0"/>
              <a:t> </a:t>
            </a:r>
            <a:r>
              <a:rPr lang="de-DE" dirty="0" smtClean="0"/>
              <a:t>Circa 350 Firmen</a:t>
            </a:r>
            <a:r>
              <a:rPr lang="de-DE" baseline="0" dirty="0" smtClean="0"/>
              <a:t> (verändert sich ständig) stellen ca. 7000 Produkte mit Fairtrade-Siegel her.</a:t>
            </a:r>
          </a:p>
          <a:p>
            <a:r>
              <a:rPr lang="de-DE" baseline="0" dirty="0" smtClean="0"/>
              <a:t>Über 42.000 Verkaufsstellen im EH und GH, ca. 30.000 gastronomische Betriebe</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45</a:t>
            </a:fld>
            <a:endParaRPr lang="de-DE"/>
          </a:p>
        </p:txBody>
      </p:sp>
    </p:spTree>
    <p:extLst>
      <p:ext uri="{BB962C8B-B14F-4D97-AF65-F5344CB8AC3E}">
        <p14:creationId xmlns:p14="http://schemas.microsoft.com/office/powerpoint/2010/main" xmlns="" val="2074444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46</a:t>
            </a:fld>
            <a:endParaRPr lang="de-DE"/>
          </a:p>
        </p:txBody>
      </p:sp>
    </p:spTree>
    <p:extLst>
      <p:ext uri="{BB962C8B-B14F-4D97-AF65-F5344CB8AC3E}">
        <p14:creationId xmlns:p14="http://schemas.microsoft.com/office/powerpoint/2010/main" xmlns="" val="3339055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Foto:</a:t>
            </a:r>
          </a:p>
          <a:p>
            <a:r>
              <a:rPr lang="de-DE" b="1" dirty="0" smtClean="0"/>
              <a:t>Copyright</a:t>
            </a:r>
            <a:r>
              <a:rPr lang="de-DE" b="1" baseline="0" dirty="0" smtClean="0"/>
              <a:t> Holder: </a:t>
            </a:r>
            <a:r>
              <a:rPr lang="de-DE" baseline="0" dirty="0" err="1" smtClean="0"/>
              <a:t>TransFair</a:t>
            </a:r>
            <a:r>
              <a:rPr lang="de-DE" baseline="0" dirty="0" smtClean="0"/>
              <a:t> e.V.</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48</a:t>
            </a:fld>
            <a:endParaRPr lang="de-DE"/>
          </a:p>
        </p:txBody>
      </p:sp>
    </p:spTree>
    <p:extLst>
      <p:ext uri="{BB962C8B-B14F-4D97-AF65-F5344CB8AC3E}">
        <p14:creationId xmlns:p14="http://schemas.microsoft.com/office/powerpoint/2010/main" xmlns="" val="2807015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bildplatzhalter 1"/>
          <p:cNvSpPr>
            <a:spLocks noGrp="1" noRot="1" noChangeAspect="1" noTextEdit="1"/>
          </p:cNvSpPr>
          <p:nvPr>
            <p:ph type="sldImg"/>
          </p:nvPr>
        </p:nvSpPr>
        <p:spPr>
          <a:ln/>
        </p:spPr>
      </p:sp>
      <p:sp>
        <p:nvSpPr>
          <p:cNvPr id="201731" name="Notizenplatzhalter 2"/>
          <p:cNvSpPr>
            <a:spLocks noGrp="1"/>
          </p:cNvSpPr>
          <p:nvPr>
            <p:ph type="body" idx="1"/>
          </p:nvPr>
        </p:nvSpPr>
        <p:spPr>
          <a:noFill/>
          <a:ln/>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de-DE" sz="2000" dirty="0" smtClean="0">
                <a:latin typeface="Arial" charset="0"/>
                <a:cs typeface="Arial" charset="0"/>
              </a:rPr>
              <a:t>Fotos: </a:t>
            </a:r>
          </a:p>
          <a:p>
            <a:pPr marL="0" marR="0" indent="0" algn="l" defTabSz="914400" rtl="0" eaLnBrk="1" fontAlgn="auto" latinLnBrk="0" hangingPunct="1">
              <a:lnSpc>
                <a:spcPct val="100000"/>
              </a:lnSpc>
              <a:spcBef>
                <a:spcPct val="0"/>
              </a:spcBef>
              <a:spcAft>
                <a:spcPts val="0"/>
              </a:spcAft>
              <a:buClrTx/>
              <a:buSzTx/>
              <a:buFontTx/>
              <a:buNone/>
              <a:tabLst/>
              <a:defRPr/>
            </a:pPr>
            <a:r>
              <a:rPr lang="de-DE" sz="2000" b="1" dirty="0" smtClean="0"/>
              <a:t>Copyright</a:t>
            </a:r>
            <a:r>
              <a:rPr lang="de-DE" sz="2000" b="1" baseline="0" dirty="0" smtClean="0"/>
              <a:t> Holder: </a:t>
            </a:r>
            <a:r>
              <a:rPr lang="de-DE" sz="2000" baseline="0" dirty="0" err="1" smtClean="0"/>
              <a:t>TransFair</a:t>
            </a:r>
            <a:r>
              <a:rPr lang="de-DE" sz="2000" baseline="0" dirty="0" smtClean="0"/>
              <a:t> e.V.</a:t>
            </a:r>
            <a:endParaRPr lang="de-DE" sz="2000" dirty="0" smtClean="0"/>
          </a:p>
          <a:p>
            <a:pPr>
              <a:spcBef>
                <a:spcPct val="0"/>
              </a:spcBef>
            </a:pPr>
            <a:endParaRPr lang="de-DE" sz="2000" dirty="0" smtClean="0">
              <a:latin typeface="Arial" charset="0"/>
              <a:cs typeface="Arial" charset="0"/>
            </a:endParaRPr>
          </a:p>
        </p:txBody>
      </p:sp>
      <p:sp>
        <p:nvSpPr>
          <p:cNvPr id="4" name="Foliennummernplatzhalter 3"/>
          <p:cNvSpPr>
            <a:spLocks noGrp="1"/>
          </p:cNvSpPr>
          <p:nvPr>
            <p:ph type="sldNum" sz="quarter" idx="5"/>
          </p:nvPr>
        </p:nvSpPr>
        <p:spPr/>
        <p:txBody>
          <a:bodyPr/>
          <a:lstStyle/>
          <a:p>
            <a:pPr>
              <a:defRPr/>
            </a:pPr>
            <a:fld id="{E15D2106-38E3-4F86-AC16-2AA245F3EA4D}" type="slidenum">
              <a:rPr lang="en-AU">
                <a:solidFill>
                  <a:prstClr val="black"/>
                </a:solidFill>
              </a:rPr>
              <a:pPr>
                <a:defRPr/>
              </a:pPr>
              <a:t>49</a:t>
            </a:fld>
            <a:endParaRPr lang="en-AU">
              <a:solidFill>
                <a:prstClr val="black"/>
              </a:solidFill>
            </a:endParaRPr>
          </a:p>
        </p:txBody>
      </p:sp>
    </p:spTree>
    <p:extLst>
      <p:ext uri="{BB962C8B-B14F-4D97-AF65-F5344CB8AC3E}">
        <p14:creationId xmlns:p14="http://schemas.microsoft.com/office/powerpoint/2010/main" xmlns="" val="251531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Fotos:</a:t>
            </a:r>
            <a:r>
              <a:rPr lang="de-CH" baseline="0" dirty="0" smtClean="0"/>
              <a:t> </a:t>
            </a:r>
          </a:p>
          <a:p>
            <a:r>
              <a:rPr lang="de-CH" baseline="0" dirty="0" smtClean="0"/>
              <a:t>1.P</a:t>
            </a:r>
            <a:r>
              <a:rPr lang="en-US" b="1" dirty="0" err="1" smtClean="0"/>
              <a:t>hotographer</a:t>
            </a:r>
            <a:r>
              <a:rPr lang="en-US" b="1" dirty="0" smtClean="0"/>
              <a:t>/Author: </a:t>
            </a:r>
            <a:r>
              <a:rPr lang="en-US" dirty="0" smtClean="0"/>
              <a:t>Kate </a:t>
            </a:r>
            <a:r>
              <a:rPr lang="en-US" dirty="0" err="1" smtClean="0"/>
              <a:t>Fishpool</a:t>
            </a:r>
            <a:r>
              <a:rPr lang="en-US" dirty="0" smtClean="0"/>
              <a:t> / Fairtrade Foundation</a:t>
            </a:r>
          </a:p>
          <a:p>
            <a:r>
              <a:rPr lang="en-US" dirty="0" smtClean="0"/>
              <a:t>2. </a:t>
            </a:r>
          </a:p>
          <a:p>
            <a:pPr marL="0" marR="0" indent="0" algn="l" defTabSz="1296162" rtl="0" eaLnBrk="1" fontAlgn="auto" latinLnBrk="0" hangingPunct="1">
              <a:lnSpc>
                <a:spcPct val="100000"/>
              </a:lnSpc>
              <a:spcBef>
                <a:spcPts val="0"/>
              </a:spcBef>
              <a:spcAft>
                <a:spcPts val="0"/>
              </a:spcAft>
              <a:buClrTx/>
              <a:buSzTx/>
              <a:buFontTx/>
              <a:buNone/>
              <a:tabLst/>
              <a:defRPr/>
            </a:pPr>
            <a:endParaRPr lang="de-CH" baseline="0" dirty="0" smtClean="0"/>
          </a:p>
          <a:p>
            <a:pPr marL="0" marR="0" indent="0" algn="l" defTabSz="1296162" rtl="0" eaLnBrk="1" fontAlgn="auto" latinLnBrk="0" hangingPunct="1">
              <a:lnSpc>
                <a:spcPct val="100000"/>
              </a:lnSpc>
              <a:spcBef>
                <a:spcPts val="0"/>
              </a:spcBef>
              <a:spcAft>
                <a:spcPts val="0"/>
              </a:spcAft>
              <a:buClrTx/>
              <a:buSzTx/>
              <a:buFontTx/>
              <a:buNone/>
              <a:tabLst/>
              <a:defRPr/>
            </a:pPr>
            <a:r>
              <a:rPr lang="en-US" dirty="0" smtClean="0"/>
              <a:t>Die </a:t>
            </a:r>
            <a:r>
              <a:rPr lang="en-US" dirty="0" err="1" smtClean="0"/>
              <a:t>Kakao-Kooperative</a:t>
            </a:r>
            <a:r>
              <a:rPr lang="en-US" dirty="0" smtClean="0"/>
              <a:t> </a:t>
            </a:r>
            <a:r>
              <a:rPr lang="en-US" dirty="0" err="1" smtClean="0"/>
              <a:t>Asunafo</a:t>
            </a:r>
            <a:r>
              <a:rPr lang="en-US" dirty="0" smtClean="0"/>
              <a:t> North</a:t>
            </a:r>
            <a:r>
              <a:rPr lang="en-US" baseline="0" dirty="0" smtClean="0"/>
              <a:t> hat mit </a:t>
            </a:r>
            <a:r>
              <a:rPr lang="en-US" baseline="0" dirty="0" err="1" smtClean="0"/>
              <a:t>Prämiengeldern</a:t>
            </a:r>
            <a:r>
              <a:rPr lang="en-US" baseline="0" dirty="0" smtClean="0"/>
              <a:t> Computer für die </a:t>
            </a:r>
            <a:r>
              <a:rPr lang="en-US" baseline="0" dirty="0" err="1" smtClean="0"/>
              <a:t>örtliche</a:t>
            </a:r>
            <a:r>
              <a:rPr lang="en-US" baseline="0" dirty="0" smtClean="0"/>
              <a:t> </a:t>
            </a:r>
            <a:r>
              <a:rPr lang="en-US" baseline="0" dirty="0" err="1" smtClean="0"/>
              <a:t>Schule</a:t>
            </a:r>
            <a:r>
              <a:rPr lang="en-US" baseline="0" dirty="0" smtClean="0"/>
              <a:t> </a:t>
            </a:r>
            <a:r>
              <a:rPr lang="en-US" baseline="0" dirty="0" err="1" smtClean="0"/>
              <a:t>angeschafft</a:t>
            </a:r>
            <a:r>
              <a:rPr lang="en-US" baseline="0" dirty="0" smtClean="0"/>
              <a:t>. </a:t>
            </a:r>
            <a:r>
              <a:rPr lang="en-US" baseline="0" dirty="0" err="1" smtClean="0"/>
              <a:t>Solche</a:t>
            </a:r>
            <a:r>
              <a:rPr lang="en-US" baseline="0" dirty="0" smtClean="0"/>
              <a:t> </a:t>
            </a:r>
            <a:r>
              <a:rPr lang="en-US" baseline="0" dirty="0" err="1" smtClean="0"/>
              <a:t>Investitionen</a:t>
            </a:r>
            <a:r>
              <a:rPr lang="en-US" baseline="0" dirty="0" smtClean="0"/>
              <a:t> in die </a:t>
            </a:r>
            <a:r>
              <a:rPr lang="en-US" baseline="0" dirty="0" err="1" smtClean="0"/>
              <a:t>Infrastruktur</a:t>
            </a:r>
            <a:r>
              <a:rPr lang="en-US" baseline="0" dirty="0" smtClean="0"/>
              <a:t> </a:t>
            </a:r>
            <a:r>
              <a:rPr lang="en-US" baseline="0" dirty="0" err="1" smtClean="0"/>
              <a:t>können</a:t>
            </a:r>
            <a:r>
              <a:rPr lang="en-US" baseline="0" dirty="0" smtClean="0"/>
              <a:t> </a:t>
            </a:r>
            <a:r>
              <a:rPr lang="en-US" baseline="0" dirty="0" err="1" smtClean="0"/>
              <a:t>nur</a:t>
            </a:r>
            <a:r>
              <a:rPr lang="en-US" baseline="0" dirty="0" smtClean="0"/>
              <a:t> </a:t>
            </a:r>
            <a:r>
              <a:rPr lang="en-US" baseline="0" dirty="0" err="1" smtClean="0"/>
              <a:t>getätigt</a:t>
            </a:r>
            <a:r>
              <a:rPr lang="en-US" baseline="0" dirty="0" smtClean="0"/>
              <a:t> </a:t>
            </a:r>
            <a:r>
              <a:rPr lang="en-US" baseline="0" dirty="0" err="1" smtClean="0"/>
              <a:t>werden</a:t>
            </a:r>
            <a:r>
              <a:rPr lang="en-US" baseline="0" dirty="0" smtClean="0"/>
              <a:t>, </a:t>
            </a:r>
            <a:r>
              <a:rPr lang="en-US" baseline="0" dirty="0" err="1" smtClean="0"/>
              <a:t>wenn</a:t>
            </a:r>
            <a:r>
              <a:rPr lang="en-US" baseline="0" dirty="0" smtClean="0"/>
              <a:t> die </a:t>
            </a:r>
            <a:r>
              <a:rPr lang="en-US" baseline="0" dirty="0" err="1" smtClean="0"/>
              <a:t>Kooperative</a:t>
            </a:r>
            <a:r>
              <a:rPr lang="en-US" baseline="0" dirty="0" smtClean="0"/>
              <a:t> </a:t>
            </a:r>
            <a:r>
              <a:rPr lang="en-US" baseline="0" dirty="0" err="1" smtClean="0"/>
              <a:t>viel</a:t>
            </a:r>
            <a:r>
              <a:rPr lang="en-US" baseline="0" dirty="0" smtClean="0"/>
              <a:t> </a:t>
            </a:r>
            <a:r>
              <a:rPr lang="en-US" baseline="0" dirty="0" err="1" smtClean="0"/>
              <a:t>Kakao</a:t>
            </a:r>
            <a:r>
              <a:rPr lang="en-US" baseline="0" dirty="0" smtClean="0"/>
              <a:t> </a:t>
            </a:r>
            <a:r>
              <a:rPr lang="en-US" baseline="0" dirty="0" err="1" smtClean="0"/>
              <a:t>unter</a:t>
            </a:r>
            <a:r>
              <a:rPr lang="en-US" baseline="0" dirty="0" smtClean="0"/>
              <a:t> Fairtrade-</a:t>
            </a:r>
            <a:r>
              <a:rPr lang="en-US" baseline="0" dirty="0" err="1" smtClean="0"/>
              <a:t>Bedingungen</a:t>
            </a:r>
            <a:r>
              <a:rPr lang="en-US" baseline="0" dirty="0" smtClean="0"/>
              <a:t> </a:t>
            </a:r>
            <a:r>
              <a:rPr lang="en-US" baseline="0" dirty="0" err="1" smtClean="0"/>
              <a:t>verkauft</a:t>
            </a:r>
            <a:r>
              <a:rPr lang="en-US" baseline="0" dirty="0" smtClean="0"/>
              <a:t>.</a:t>
            </a:r>
          </a:p>
          <a:p>
            <a:pPr marL="0" marR="0" indent="0" algn="l" defTabSz="1296162" rtl="0" eaLnBrk="1" fontAlgn="auto" latinLnBrk="0" hangingPunct="1">
              <a:lnSpc>
                <a:spcPct val="100000"/>
              </a:lnSpc>
              <a:spcBef>
                <a:spcPts val="0"/>
              </a:spcBef>
              <a:spcAft>
                <a:spcPts val="0"/>
              </a:spcAft>
              <a:buClrTx/>
              <a:buSzTx/>
              <a:buFontTx/>
              <a:buNone/>
              <a:tabLst/>
              <a:defRPr/>
            </a:pPr>
            <a:r>
              <a:rPr lang="en-US" baseline="0" dirty="0" smtClean="0"/>
              <a:t>Die </a:t>
            </a:r>
            <a:r>
              <a:rPr lang="en-US" baseline="0" dirty="0" err="1" smtClean="0"/>
              <a:t>Realität</a:t>
            </a:r>
            <a:r>
              <a:rPr lang="en-US" baseline="0" dirty="0" smtClean="0"/>
              <a:t> der </a:t>
            </a:r>
            <a:r>
              <a:rPr lang="en-US" baseline="0" dirty="0" err="1" smtClean="0"/>
              <a:t>Produzenten</a:t>
            </a:r>
            <a:r>
              <a:rPr lang="en-US" baseline="0" dirty="0" smtClean="0"/>
              <a:t> </a:t>
            </a:r>
            <a:r>
              <a:rPr lang="en-US" baseline="0" dirty="0" err="1" smtClean="0"/>
              <a:t>ist</a:t>
            </a:r>
            <a:r>
              <a:rPr lang="en-US" baseline="0" dirty="0" smtClean="0"/>
              <a:t> </a:t>
            </a:r>
            <a:r>
              <a:rPr lang="en-US" baseline="0" dirty="0" err="1" smtClean="0"/>
              <a:t>meistens</a:t>
            </a:r>
            <a:r>
              <a:rPr lang="en-US" baseline="0" dirty="0" smtClean="0"/>
              <a:t> hart und </a:t>
            </a:r>
            <a:r>
              <a:rPr lang="en-US" baseline="0" dirty="0" err="1" smtClean="0"/>
              <a:t>entbehrungsreich</a:t>
            </a:r>
            <a:r>
              <a:rPr lang="en-US" baseline="0" dirty="0" smtClean="0"/>
              <a:t> (</a:t>
            </a:r>
            <a:r>
              <a:rPr lang="en-US" baseline="0" dirty="0" err="1" smtClean="0"/>
              <a:t>hier</a:t>
            </a:r>
            <a:r>
              <a:rPr lang="en-US" baseline="0" dirty="0" smtClean="0"/>
              <a:t> </a:t>
            </a:r>
            <a:r>
              <a:rPr lang="en-US" baseline="0" dirty="0" err="1" smtClean="0"/>
              <a:t>ein</a:t>
            </a:r>
            <a:r>
              <a:rPr lang="en-US" baseline="0" dirty="0" smtClean="0"/>
              <a:t> </a:t>
            </a:r>
            <a:r>
              <a:rPr lang="en-US" baseline="0" dirty="0" err="1" smtClean="0"/>
              <a:t>Zuckerrohrbauer</a:t>
            </a:r>
            <a:r>
              <a:rPr lang="en-US" baseline="0" dirty="0" smtClean="0"/>
              <a:t>). </a:t>
            </a:r>
            <a:r>
              <a:rPr lang="en-US" baseline="0" dirty="0" err="1" smtClean="0"/>
              <a:t>Selbst</a:t>
            </a:r>
            <a:r>
              <a:rPr lang="en-US" baseline="0" dirty="0" smtClean="0"/>
              <a:t> mit Fairtrade-</a:t>
            </a:r>
            <a:r>
              <a:rPr lang="en-US" baseline="0" dirty="0" err="1" smtClean="0"/>
              <a:t>Einnahmen</a:t>
            </a:r>
            <a:r>
              <a:rPr lang="en-US" baseline="0" dirty="0" smtClean="0"/>
              <a:t> </a:t>
            </a:r>
            <a:r>
              <a:rPr lang="en-US" baseline="0" dirty="0" err="1" smtClean="0"/>
              <a:t>ist</a:t>
            </a:r>
            <a:r>
              <a:rPr lang="en-US" baseline="0" dirty="0" smtClean="0"/>
              <a:t> der </a:t>
            </a:r>
            <a:r>
              <a:rPr lang="en-US" baseline="0" dirty="0" err="1" smtClean="0"/>
              <a:t>Lebensstandard</a:t>
            </a:r>
            <a:r>
              <a:rPr lang="en-US" baseline="0" dirty="0" smtClean="0"/>
              <a:t> </a:t>
            </a:r>
            <a:r>
              <a:rPr lang="en-US" baseline="0" dirty="0" err="1" smtClean="0"/>
              <a:t>bescheiden</a:t>
            </a:r>
            <a:r>
              <a:rPr lang="en-US" baseline="0" dirty="0" smtClean="0"/>
              <a:t> und </a:t>
            </a:r>
            <a:r>
              <a:rPr lang="en-US" baseline="0" dirty="0" err="1" smtClean="0"/>
              <a:t>nicht</a:t>
            </a:r>
            <a:r>
              <a:rPr lang="en-US" baseline="0" dirty="0" smtClean="0"/>
              <a:t> </a:t>
            </a:r>
            <a:r>
              <a:rPr lang="en-US" baseline="0" dirty="0" err="1" smtClean="0"/>
              <a:t>vergleichbar</a:t>
            </a:r>
            <a:r>
              <a:rPr lang="en-US" baseline="0" dirty="0" smtClean="0"/>
              <a:t> mit </a:t>
            </a:r>
            <a:r>
              <a:rPr lang="en-US" baseline="0" dirty="0" err="1" smtClean="0"/>
              <a:t>unseren</a:t>
            </a:r>
            <a:r>
              <a:rPr lang="en-US" baseline="0" dirty="0" smtClean="0"/>
              <a:t> </a:t>
            </a:r>
            <a:r>
              <a:rPr lang="en-US" baseline="0" dirty="0" err="1" smtClean="0"/>
              <a:t>westlichen</a:t>
            </a:r>
            <a:r>
              <a:rPr lang="en-US" baseline="0" dirty="0" smtClean="0"/>
              <a:t> </a:t>
            </a:r>
            <a:r>
              <a:rPr lang="en-US" baseline="0" dirty="0" err="1" smtClean="0"/>
              <a:t>Lebensrealitäten</a:t>
            </a:r>
            <a:r>
              <a:rPr lang="en-US" baseline="0" dirty="0" smtClean="0"/>
              <a:t>.</a:t>
            </a:r>
            <a:endParaRPr lang="de-CH" dirty="0"/>
          </a:p>
        </p:txBody>
      </p:sp>
      <p:sp>
        <p:nvSpPr>
          <p:cNvPr id="4" name="Fußzeilenplatzhalter 3"/>
          <p:cNvSpPr>
            <a:spLocks noGrp="1"/>
          </p:cNvSpPr>
          <p:nvPr>
            <p:ph type="ftr" sz="quarter" idx="10"/>
          </p:nvPr>
        </p:nvSpPr>
        <p:spPr/>
        <p:txBody>
          <a:bodyPr/>
          <a:lstStyle/>
          <a:p>
            <a:r>
              <a:rPr lang="en-US" smtClean="0"/>
              <a:t>NeueStandardpräsentation2015.pptx</a:t>
            </a:r>
            <a:endParaRPr lang="de-DE"/>
          </a:p>
        </p:txBody>
      </p:sp>
      <p:sp>
        <p:nvSpPr>
          <p:cNvPr id="5" name="Foliennummernplatzhalter 4"/>
          <p:cNvSpPr>
            <a:spLocks noGrp="1"/>
          </p:cNvSpPr>
          <p:nvPr>
            <p:ph type="sldNum" sz="quarter" idx="11"/>
          </p:nvPr>
        </p:nvSpPr>
        <p:spPr/>
        <p:txBody>
          <a:bodyPr/>
          <a:lstStyle/>
          <a:p>
            <a:fld id="{8FB0CC95-C64F-447F-B508-1F23F2F04C60}" type="slidenum">
              <a:rPr lang="de-DE" smtClean="0"/>
              <a:pPr/>
              <a:t>52</a:t>
            </a:fld>
            <a:endParaRPr lang="de-DE"/>
          </a:p>
        </p:txBody>
      </p:sp>
    </p:spTree>
    <p:extLst>
      <p:ext uri="{BB962C8B-B14F-4D97-AF65-F5344CB8AC3E}">
        <p14:creationId xmlns:p14="http://schemas.microsoft.com/office/powerpoint/2010/main" xmlns="" val="131477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Der</a:t>
            </a:r>
            <a:r>
              <a:rPr lang="de-DE" baseline="0" dirty="0" smtClean="0"/>
              <a:t> Hals der Sanduhr sind:</a:t>
            </a:r>
          </a:p>
          <a:p>
            <a:r>
              <a:rPr lang="de-DE" u="sng" baseline="0" dirty="0" err="1" smtClean="0"/>
              <a:t>Verarbeiter</a:t>
            </a:r>
            <a:r>
              <a:rPr lang="de-DE" u="sng" baseline="0" dirty="0" smtClean="0"/>
              <a:t>: </a:t>
            </a:r>
            <a:r>
              <a:rPr lang="de-DE" baseline="0" dirty="0" smtClean="0"/>
              <a:t>Cargill, </a:t>
            </a:r>
            <a:r>
              <a:rPr lang="de-DE" baseline="0" dirty="0" err="1" smtClean="0"/>
              <a:t>Callebaut</a:t>
            </a:r>
            <a:r>
              <a:rPr lang="de-DE" baseline="0" dirty="0" smtClean="0"/>
              <a:t>, </a:t>
            </a:r>
            <a:r>
              <a:rPr lang="de-DE" baseline="0" dirty="0" err="1" smtClean="0"/>
              <a:t>Midland</a:t>
            </a:r>
            <a:endParaRPr lang="de-DE" baseline="0" dirty="0" smtClean="0"/>
          </a:p>
          <a:p>
            <a:r>
              <a:rPr lang="de-DE" u="sng" baseline="0" dirty="0" smtClean="0"/>
              <a:t>Schokoladenhersteller:</a:t>
            </a:r>
            <a:r>
              <a:rPr lang="de-DE" baseline="0" dirty="0" smtClean="0"/>
              <a:t> Nestle, Hershey, Kraft Foods, Mars und Ferrero</a:t>
            </a:r>
          </a:p>
          <a:p>
            <a:r>
              <a:rPr lang="de-DE" baseline="0" dirty="0" smtClean="0"/>
              <a:t>Die Produzenten bekommen ca. 4-5 % des Verkaufspreises von Schokolade</a:t>
            </a:r>
            <a:endParaRPr lang="de-DE" dirty="0"/>
          </a:p>
        </p:txBody>
      </p:sp>
      <p:sp>
        <p:nvSpPr>
          <p:cNvPr id="4" name="Foliennummernplatzhalter 3"/>
          <p:cNvSpPr>
            <a:spLocks noGrp="1"/>
          </p:cNvSpPr>
          <p:nvPr>
            <p:ph type="sldNum" sz="quarter" idx="10"/>
          </p:nvPr>
        </p:nvSpPr>
        <p:spPr/>
        <p:txBody>
          <a:bodyPr/>
          <a:lstStyle/>
          <a:p>
            <a:fld id="{8FB0CC95-C64F-447F-B508-1F23F2F04C60}" type="slidenum">
              <a:rPr lang="de-DE" smtClean="0"/>
              <a:pPr/>
              <a:t>6</a:t>
            </a:fld>
            <a:endParaRPr lang="de-DE"/>
          </a:p>
        </p:txBody>
      </p:sp>
    </p:spTree>
    <p:extLst>
      <p:ext uri="{BB962C8B-B14F-4D97-AF65-F5344CB8AC3E}">
        <p14:creationId xmlns:p14="http://schemas.microsoft.com/office/powerpoint/2010/main" xmlns="" val="425520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Fotos:</a:t>
            </a:r>
          </a:p>
          <a:p>
            <a:r>
              <a:rPr lang="de-DE" dirty="0" smtClean="0"/>
              <a:t>1. . </a:t>
            </a:r>
            <a:r>
              <a:rPr lang="de-DE" b="1" dirty="0" err="1" smtClean="0"/>
              <a:t>Photographer</a:t>
            </a:r>
            <a:r>
              <a:rPr lang="de-DE" b="1" dirty="0" smtClean="0"/>
              <a:t>/</a:t>
            </a:r>
            <a:r>
              <a:rPr lang="de-DE" b="1" dirty="0" err="1" smtClean="0"/>
              <a:t>Author</a:t>
            </a:r>
            <a:r>
              <a:rPr lang="de-DE" b="1" dirty="0" smtClean="0"/>
              <a:t>: </a:t>
            </a:r>
            <a:r>
              <a:rPr lang="de-DE" dirty="0" smtClean="0"/>
              <a:t>Wolf Sondermann</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Copyright holder: </a:t>
            </a:r>
            <a:r>
              <a:rPr lang="en-US" dirty="0" err="1" smtClean="0"/>
              <a:t>TransFair</a:t>
            </a:r>
            <a:r>
              <a:rPr lang="en-US" dirty="0" smtClean="0"/>
              <a:t> e.V., t.thiele@fairtrade-deutschland.de</a:t>
            </a:r>
          </a:p>
          <a:p>
            <a:endParaRPr lang="de-DE" dirty="0" smtClean="0"/>
          </a:p>
          <a:p>
            <a:r>
              <a:rPr lang="de-DE" b="1" dirty="0" smtClean="0"/>
              <a:t>2. </a:t>
            </a:r>
            <a:r>
              <a:rPr lang="de-DE" b="1" dirty="0" err="1" smtClean="0"/>
              <a:t>Photographer</a:t>
            </a:r>
            <a:r>
              <a:rPr lang="de-DE" b="1" dirty="0" smtClean="0"/>
              <a:t>/</a:t>
            </a:r>
            <a:r>
              <a:rPr lang="de-DE" b="1" dirty="0" err="1" smtClean="0"/>
              <a:t>Author</a:t>
            </a:r>
            <a:r>
              <a:rPr lang="de-DE" b="1" dirty="0" smtClean="0"/>
              <a:t>: </a:t>
            </a:r>
            <a:r>
              <a:rPr lang="de-DE" dirty="0" smtClean="0"/>
              <a:t>Nabil </a:t>
            </a:r>
            <a:r>
              <a:rPr lang="de-DE" dirty="0" err="1" smtClean="0"/>
              <a:t>Zorkot</a:t>
            </a:r>
            <a:r>
              <a:rPr lang="de-DE" dirty="0" smtClean="0"/>
              <a:t>, </a:t>
            </a:r>
          </a:p>
          <a:p>
            <a:r>
              <a:rPr lang="en-US" b="1" dirty="0" smtClean="0"/>
              <a:t>Copyright holder: </a:t>
            </a:r>
            <a:r>
              <a:rPr lang="en-US" dirty="0" err="1" smtClean="0"/>
              <a:t>TransFair</a:t>
            </a:r>
            <a:r>
              <a:rPr lang="en-US" dirty="0" smtClean="0"/>
              <a:t> e.V., t.thiele@fairtrade-deutschland.de</a:t>
            </a:r>
          </a:p>
          <a:p>
            <a:endParaRPr lang="de-DE" dirty="0" smtClean="0"/>
          </a:p>
          <a:p>
            <a:r>
              <a:rPr lang="de-DE" dirty="0" smtClean="0"/>
              <a:t>Diese Grundsätze sind in der Grundsatzcharta des Fairen</a:t>
            </a:r>
            <a:r>
              <a:rPr lang="de-DE" baseline="0" dirty="0" smtClean="0"/>
              <a:t> Handels festgelegt und sind für alle Akteure im Fairen Handel bindend</a:t>
            </a:r>
          </a:p>
          <a:p>
            <a:r>
              <a:rPr lang="de-DE" dirty="0" smtClean="0"/>
              <a:t>http://www.fairtrade.de/cms/media/pdf/was_ist_fairer_handel/fairtrade_Grundsatz_Charta_des_fairen_Handels.pdf</a:t>
            </a:r>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7</a:t>
            </a:fld>
            <a:endParaRPr lang="de-DE"/>
          </a:p>
        </p:txBody>
      </p:sp>
    </p:spTree>
    <p:extLst>
      <p:ext uri="{BB962C8B-B14F-4D97-AF65-F5344CB8AC3E}">
        <p14:creationId xmlns:p14="http://schemas.microsoft.com/office/powerpoint/2010/main" xmlns="" val="345089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Bei 2016,</a:t>
            </a:r>
            <a:r>
              <a:rPr lang="de-DE" baseline="0" dirty="0" smtClean="0"/>
              <a:t> Punkt 2: Zunehmende Vielfalt mit unterschiedlicher Schwerpunktsetzung der Fair-Handelsorganisationen</a:t>
            </a:r>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9</a:t>
            </a:fld>
            <a:endParaRPr lang="de-DE"/>
          </a:p>
        </p:txBody>
      </p:sp>
    </p:spTree>
    <p:extLst>
      <p:ext uri="{BB962C8B-B14F-4D97-AF65-F5344CB8AC3E}">
        <p14:creationId xmlns:p14="http://schemas.microsoft.com/office/powerpoint/2010/main" xmlns="" val="281438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Zahlen: Fairtrade</a:t>
            </a:r>
            <a:r>
              <a:rPr lang="de-DE" baseline="0" dirty="0" smtClean="0"/>
              <a:t> hat in 2016 einen Umsatz von 1,2 Mrd. € erzielt, für die übrigen Fair-Handelspartner liegt die Zahl für 2016 noch nicht vor. Sie haben in 2015 mit Produkten aus dem fairen Handel mit dem Süden 185 Mio. € erzielt. </a:t>
            </a:r>
            <a:endParaRPr lang="de-DE" dirty="0" smtClean="0"/>
          </a:p>
          <a:p>
            <a:r>
              <a:rPr lang="de-DE" dirty="0" smtClean="0"/>
              <a:t>Heute sind fair gehandelte Produkte sehr gut distribuiert und die Verbraucher erkennen sie an diesen Zeichen:</a:t>
            </a:r>
          </a:p>
          <a:p>
            <a:r>
              <a:rPr lang="de-DE" dirty="0" smtClean="0"/>
              <a:t>Fairtrade-Siegel, die für einen fairen Handel nach festgelegten und streng überprüften Kriterien stehen und die Siegel der Fair-Handels-Importfirmen,</a:t>
            </a:r>
            <a:r>
              <a:rPr lang="de-DE" baseline="0" dirty="0" smtClean="0"/>
              <a:t> die nach den Regularien der WFTO agieren und/oder als anerkannte Weltladen-Lieferanten anerkannt sind. </a:t>
            </a:r>
            <a:r>
              <a:rPr lang="de-DE" dirty="0" smtClean="0"/>
              <a:t> </a:t>
            </a:r>
          </a:p>
          <a:p>
            <a:r>
              <a:rPr lang="de-DE" dirty="0" smtClean="0"/>
              <a:t>Der Begriff „fair“ ist</a:t>
            </a:r>
            <a:r>
              <a:rPr lang="de-DE" baseline="0" dirty="0" smtClean="0"/>
              <a:t> nicht geschützt…</a:t>
            </a:r>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10</a:t>
            </a:fld>
            <a:endParaRPr lang="de-DE"/>
          </a:p>
        </p:txBody>
      </p:sp>
    </p:spTree>
    <p:extLst>
      <p:ext uri="{BB962C8B-B14F-4D97-AF65-F5344CB8AC3E}">
        <p14:creationId xmlns:p14="http://schemas.microsoft.com/office/powerpoint/2010/main" xmlns="" val="400906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1,66 </a:t>
            </a:r>
            <a:r>
              <a:rPr lang="de-DE" dirty="0" err="1" smtClean="0"/>
              <a:t>Mio</a:t>
            </a:r>
            <a:r>
              <a:rPr lang="de-DE" dirty="0" smtClean="0"/>
              <a:t> </a:t>
            </a:r>
            <a:r>
              <a:rPr lang="de-DE" dirty="0" err="1" smtClean="0"/>
              <a:t>Kleinbäuer</a:t>
            </a:r>
            <a:r>
              <a:rPr lang="de-DE" dirty="0" smtClean="0"/>
              <a:t>*innen</a:t>
            </a:r>
            <a:r>
              <a:rPr lang="de-DE" baseline="0" dirty="0" smtClean="0"/>
              <a:t> und Arbeiter*innen</a:t>
            </a:r>
          </a:p>
          <a:p>
            <a:r>
              <a:rPr lang="de-DE" baseline="0" dirty="0" smtClean="0"/>
              <a:t>Davon 1,45 </a:t>
            </a:r>
            <a:r>
              <a:rPr lang="de-DE" baseline="0" dirty="0" err="1" smtClean="0"/>
              <a:t>Mio</a:t>
            </a:r>
            <a:r>
              <a:rPr lang="de-DE" baseline="0" dirty="0" smtClean="0"/>
              <a:t> </a:t>
            </a:r>
            <a:r>
              <a:rPr lang="de-DE" baseline="0" dirty="0" err="1" smtClean="0"/>
              <a:t>Kleinbäuer</a:t>
            </a:r>
            <a:r>
              <a:rPr lang="de-DE" baseline="0" dirty="0" smtClean="0"/>
              <a:t>*innen</a:t>
            </a:r>
          </a:p>
          <a:p>
            <a:r>
              <a:rPr lang="de-DE" baseline="0" dirty="0" smtClean="0"/>
              <a:t>Insgesamt 1240 Fairtrade-Organisationen (Kleinbauernkooperativen und Plantagen)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88% der Produzent*</a:t>
            </a:r>
            <a:r>
              <a:rPr lang="de-DE" sz="1200" kern="1200" dirty="0" err="1" smtClean="0">
                <a:solidFill>
                  <a:schemeClr val="tx1"/>
                </a:solidFill>
                <a:latin typeface="+mn-lt"/>
                <a:ea typeface="+mn-ea"/>
                <a:cs typeface="+mn-cs"/>
              </a:rPr>
              <a:t>nnen</a:t>
            </a:r>
            <a:r>
              <a:rPr lang="de-DE" sz="1200" kern="1200" dirty="0" smtClean="0">
                <a:solidFill>
                  <a:schemeClr val="tx1"/>
                </a:solidFill>
                <a:latin typeface="+mn-lt"/>
                <a:ea typeface="+mn-ea"/>
                <a:cs typeface="+mn-cs"/>
              </a:rPr>
              <a:t> sind </a:t>
            </a:r>
            <a:r>
              <a:rPr lang="de-DE" sz="1200" kern="1200" dirty="0" err="1" smtClean="0">
                <a:solidFill>
                  <a:schemeClr val="tx1"/>
                </a:solidFill>
                <a:latin typeface="+mn-lt"/>
                <a:ea typeface="+mn-ea"/>
                <a:cs typeface="+mn-cs"/>
              </a:rPr>
              <a:t>Kleinbäuer</a:t>
            </a:r>
            <a:r>
              <a:rPr lang="de-DE" sz="1200" kern="1200" smtClean="0">
                <a:solidFill>
                  <a:schemeClr val="tx1"/>
                </a:solidFill>
                <a:latin typeface="+mn-lt"/>
                <a:ea typeface="+mn-ea"/>
                <a:cs typeface="+mn-cs"/>
              </a:rPr>
              <a:t>*innen, 12% Arbeiter*innen</a:t>
            </a:r>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12</a:t>
            </a:fld>
            <a:endParaRPr lang="de-DE"/>
          </a:p>
        </p:txBody>
      </p:sp>
    </p:spTree>
    <p:extLst>
      <p:ext uri="{BB962C8B-B14F-4D97-AF65-F5344CB8AC3E}">
        <p14:creationId xmlns:p14="http://schemas.microsoft.com/office/powerpoint/2010/main" xmlns="" val="12178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r>
              <a:rPr lang="en-US" sz="1200" b="1" kern="1200" dirty="0" smtClean="0">
                <a:solidFill>
                  <a:schemeClr val="tx1"/>
                </a:solidFill>
                <a:latin typeface="+mn-lt"/>
                <a:ea typeface="+mn-ea"/>
                <a:cs typeface="+mn-cs"/>
              </a:rPr>
              <a:t>National Fairtrade Organizations</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AUSTRALIA: Fairtrade Australia and New Zealand</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AUSTRIA: Fairtrade Österreich</a:t>
            </a:r>
          </a:p>
          <a:p>
            <a:r>
              <a:rPr lang="de-DE" sz="1200" kern="1200" dirty="0" smtClean="0">
                <a:solidFill>
                  <a:schemeClr val="tx1"/>
                </a:solidFill>
                <a:latin typeface="+mn-lt"/>
                <a:ea typeface="+mn-ea"/>
                <a:cs typeface="+mn-cs"/>
              </a:rPr>
              <a:t>BELGIUM: Fairtrade </a:t>
            </a:r>
            <a:r>
              <a:rPr lang="de-DE" sz="1200" kern="1200" dirty="0" err="1" smtClean="0">
                <a:solidFill>
                  <a:schemeClr val="tx1"/>
                </a:solidFill>
                <a:latin typeface="+mn-lt"/>
                <a:ea typeface="+mn-ea"/>
                <a:cs typeface="+mn-cs"/>
              </a:rPr>
              <a:t>Belgium</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CANADA: Fairtrade Canada</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DENMARK: Fairtrade </a:t>
            </a:r>
            <a:r>
              <a:rPr lang="en-US" sz="1200" kern="1200" dirty="0" err="1" smtClean="0">
                <a:solidFill>
                  <a:schemeClr val="tx1"/>
                </a:solidFill>
                <a:latin typeface="+mn-lt"/>
                <a:ea typeface="+mn-ea"/>
                <a:cs typeface="+mn-cs"/>
              </a:rPr>
              <a:t>Mærket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Danmark</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FINLAND: Fairtrade Finland</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FRANCE: Max </a:t>
            </a:r>
            <a:r>
              <a:rPr lang="en-US" sz="1200" kern="1200" dirty="0" err="1" smtClean="0">
                <a:solidFill>
                  <a:schemeClr val="tx1"/>
                </a:solidFill>
                <a:latin typeface="+mn-lt"/>
                <a:ea typeface="+mn-ea"/>
                <a:cs typeface="+mn-cs"/>
              </a:rPr>
              <a:t>Havelaar</a:t>
            </a:r>
            <a:r>
              <a:rPr lang="en-US" sz="1200" kern="1200" dirty="0" smtClean="0">
                <a:solidFill>
                  <a:schemeClr val="tx1"/>
                </a:solidFill>
                <a:latin typeface="+mn-lt"/>
                <a:ea typeface="+mn-ea"/>
                <a:cs typeface="+mn-cs"/>
              </a:rPr>
              <a:t> France</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GERMANY: Fairtrade Deutschland</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IRELAND: Fairtrade Ireland</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ITALY: Fairtrade Italia</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JAPAN: Fairtrade Label Japan</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LUXEMBOURG: Fairtrade </a:t>
            </a:r>
            <a:r>
              <a:rPr lang="en-US" sz="1200" kern="1200" dirty="0" err="1" smtClean="0">
                <a:solidFill>
                  <a:schemeClr val="tx1"/>
                </a:solidFill>
                <a:latin typeface="+mn-lt"/>
                <a:ea typeface="+mn-ea"/>
                <a:cs typeface="+mn-cs"/>
              </a:rPr>
              <a:t>Lëtzebuerg</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NETHERLANDS: </a:t>
            </a:r>
            <a:r>
              <a:rPr lang="en-US" sz="1200" kern="1200" dirty="0" err="1" smtClean="0">
                <a:solidFill>
                  <a:schemeClr val="tx1"/>
                </a:solidFill>
                <a:latin typeface="+mn-lt"/>
                <a:ea typeface="+mn-ea"/>
                <a:cs typeface="+mn-cs"/>
              </a:rPr>
              <a:t>Stichting</a:t>
            </a:r>
            <a:r>
              <a:rPr lang="en-US" sz="1200" kern="1200" dirty="0" smtClean="0">
                <a:solidFill>
                  <a:schemeClr val="tx1"/>
                </a:solidFill>
                <a:latin typeface="+mn-lt"/>
                <a:ea typeface="+mn-ea"/>
                <a:cs typeface="+mn-cs"/>
              </a:rPr>
              <a:t> Max </a:t>
            </a:r>
            <a:r>
              <a:rPr lang="en-US" sz="1200" kern="1200" dirty="0" err="1" smtClean="0">
                <a:solidFill>
                  <a:schemeClr val="tx1"/>
                </a:solidFill>
                <a:latin typeface="+mn-lt"/>
                <a:ea typeface="+mn-ea"/>
                <a:cs typeface="+mn-cs"/>
              </a:rPr>
              <a:t>Havelaar</a:t>
            </a:r>
            <a:r>
              <a:rPr lang="en-US" sz="1200" kern="1200" dirty="0" smtClean="0">
                <a:solidFill>
                  <a:schemeClr val="tx1"/>
                </a:solidFill>
                <a:latin typeface="+mn-lt"/>
                <a:ea typeface="+mn-ea"/>
                <a:cs typeface="+mn-cs"/>
              </a:rPr>
              <a:t> Netherlands</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NEW ZEALAND: Fairtrade Australia and New Zealand</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NORWAY: Fairtrade </a:t>
            </a:r>
            <a:r>
              <a:rPr lang="en-US" sz="1200" kern="1200" dirty="0" err="1" smtClean="0">
                <a:solidFill>
                  <a:schemeClr val="tx1"/>
                </a:solidFill>
                <a:latin typeface="+mn-lt"/>
                <a:ea typeface="+mn-ea"/>
                <a:cs typeface="+mn-cs"/>
              </a:rPr>
              <a:t>Norge</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PORTUGAL: Fairtrade </a:t>
            </a:r>
            <a:r>
              <a:rPr lang="en-US" sz="1200" kern="1200" dirty="0" err="1" smtClean="0">
                <a:solidFill>
                  <a:schemeClr val="tx1"/>
                </a:solidFill>
                <a:latin typeface="+mn-lt"/>
                <a:ea typeface="+mn-ea"/>
                <a:cs typeface="+mn-cs"/>
              </a:rPr>
              <a:t>Ibérica</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SPAIN: Fairtrade </a:t>
            </a:r>
            <a:r>
              <a:rPr lang="de-DE" sz="1200" kern="1200" dirty="0" err="1" smtClean="0">
                <a:solidFill>
                  <a:schemeClr val="tx1"/>
                </a:solidFill>
                <a:latin typeface="+mn-lt"/>
                <a:ea typeface="+mn-ea"/>
                <a:cs typeface="+mn-cs"/>
              </a:rPr>
              <a:t>Ibérica</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SWEDEN: Fairtrade </a:t>
            </a:r>
            <a:r>
              <a:rPr lang="de-DE" sz="1200" kern="1200" dirty="0" err="1" smtClean="0">
                <a:solidFill>
                  <a:schemeClr val="tx1"/>
                </a:solidFill>
                <a:latin typeface="+mn-lt"/>
                <a:ea typeface="+mn-ea"/>
                <a:cs typeface="+mn-cs"/>
              </a:rPr>
              <a:t>Sverige</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SWITZERLAND: Fairtrade Max Havelaar-Stiftung (Schweiz)</a:t>
            </a:r>
          </a:p>
          <a:p>
            <a:r>
              <a:rPr lang="en-US" sz="1200" kern="1200" dirty="0" smtClean="0">
                <a:solidFill>
                  <a:schemeClr val="tx1"/>
                </a:solidFill>
                <a:latin typeface="+mn-lt"/>
                <a:ea typeface="+mn-ea"/>
                <a:cs typeface="+mn-cs"/>
              </a:rPr>
              <a:t>SOUTH AFRICA: Fairtrade Label South Africa</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UK: The Fairtrade Foundation</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USA: Fairtrade America</a:t>
            </a:r>
            <a:endParaRPr lang="de-DE"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Fairtrade Marketing Organizations</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BRAZIL: </a:t>
            </a:r>
            <a:r>
              <a:rPr lang="en-US" sz="1200" kern="1200" dirty="0" err="1" smtClean="0">
                <a:solidFill>
                  <a:schemeClr val="tx1"/>
                </a:solidFill>
                <a:latin typeface="+mn-lt"/>
                <a:ea typeface="+mn-ea"/>
                <a:cs typeface="+mn-cs"/>
              </a:rPr>
              <a:t>Associação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Brasileira</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Comércio</a:t>
            </a:r>
            <a:r>
              <a:rPr lang="en-US" sz="1200" kern="1200" dirty="0" smtClean="0">
                <a:solidFill>
                  <a:schemeClr val="tx1"/>
                </a:solidFill>
                <a:latin typeface="+mn-lt"/>
                <a:ea typeface="+mn-ea"/>
                <a:cs typeface="+mn-cs"/>
              </a:rPr>
              <a:t> Justo / Fairtrade </a:t>
            </a:r>
            <a:r>
              <a:rPr lang="en-US" sz="1200" kern="1200" dirty="0" err="1" smtClean="0">
                <a:solidFill>
                  <a:schemeClr val="tx1"/>
                </a:solidFill>
                <a:latin typeface="+mn-lt"/>
                <a:ea typeface="+mn-ea"/>
                <a:cs typeface="+mn-cs"/>
              </a:rPr>
              <a:t>Brasil</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CZECH REPUBLIC: Fairtrade </a:t>
            </a:r>
            <a:r>
              <a:rPr lang="en-US" sz="1200" kern="1200" dirty="0" err="1" smtClean="0">
                <a:solidFill>
                  <a:schemeClr val="tx1"/>
                </a:solidFill>
                <a:latin typeface="+mn-lt"/>
                <a:ea typeface="+mn-ea"/>
                <a:cs typeface="+mn-cs"/>
              </a:rPr>
              <a:t>Česko</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Slovensko</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HONG KONG: Fair Trade Hong Kong Foundation </a:t>
            </a:r>
            <a:r>
              <a:rPr lang="de-DE" sz="1200" kern="1200" dirty="0" err="1" smtClean="0">
                <a:solidFill>
                  <a:schemeClr val="tx1"/>
                </a:solidFill>
                <a:latin typeface="+mn-lt"/>
                <a:ea typeface="+mn-ea"/>
                <a:cs typeface="+mn-cs"/>
              </a:rPr>
              <a:t>香港公平貿易聯盟</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INDIA: Fairtrade Foundation India</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POLAND: Fairtrade </a:t>
            </a:r>
            <a:r>
              <a:rPr lang="en-US" sz="1200" kern="1200" dirty="0" err="1" smtClean="0">
                <a:solidFill>
                  <a:schemeClr val="tx1"/>
                </a:solidFill>
                <a:latin typeface="+mn-lt"/>
                <a:ea typeface="+mn-ea"/>
                <a:cs typeface="+mn-cs"/>
              </a:rPr>
              <a:t>Polska</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PHILIPPINES: Fairtrade Marketing Organization of the Philippines Inc.</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SLOVAKIA: Fairtrade </a:t>
            </a:r>
            <a:r>
              <a:rPr lang="en-US" sz="1200" kern="1200" dirty="0" err="1" smtClean="0">
                <a:solidFill>
                  <a:schemeClr val="tx1"/>
                </a:solidFill>
                <a:latin typeface="+mn-lt"/>
                <a:ea typeface="+mn-ea"/>
                <a:cs typeface="+mn-cs"/>
              </a:rPr>
              <a:t>Česko</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Slovensko</a:t>
            </a:r>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SOUTH KOREA: Fairtrade Korea</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TAIWAN: Fairtrade Taiwan </a:t>
            </a:r>
            <a:r>
              <a:rPr lang="de-DE" sz="1200" kern="1200" dirty="0" err="1" smtClean="0">
                <a:solidFill>
                  <a:schemeClr val="tx1"/>
                </a:solidFill>
                <a:latin typeface="+mn-lt"/>
                <a:ea typeface="+mn-ea"/>
                <a:cs typeface="+mn-cs"/>
              </a:rPr>
              <a:t>台灣公平貿易推廣協會</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p>
          <a:p>
            <a:endParaRPr lang="de-DE" dirty="0"/>
          </a:p>
        </p:txBody>
      </p:sp>
      <p:sp>
        <p:nvSpPr>
          <p:cNvPr id="4" name="Foliennummernplatzhalter 3"/>
          <p:cNvSpPr>
            <a:spLocks noGrp="1"/>
          </p:cNvSpPr>
          <p:nvPr>
            <p:ph type="sldNum" sz="quarter" idx="10"/>
          </p:nvPr>
        </p:nvSpPr>
        <p:spPr/>
        <p:txBody>
          <a:bodyPr/>
          <a:lstStyle/>
          <a:p>
            <a:fld id="{05FDF2AD-3CE3-4C64-BBE7-E69752AF2CC0}" type="slidenum">
              <a:rPr lang="de-DE" smtClean="0"/>
              <a:pPr/>
              <a:t>13</a:t>
            </a:fld>
            <a:endParaRPr lang="de-DE"/>
          </a:p>
        </p:txBody>
      </p:sp>
    </p:spTree>
    <p:extLst>
      <p:ext uri="{BB962C8B-B14F-4D97-AF65-F5344CB8AC3E}">
        <p14:creationId xmlns:p14="http://schemas.microsoft.com/office/powerpoint/2010/main" xmlns="" val="379311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sp>
        <p:nvSpPr>
          <p:cNvPr id="5"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3" name="Datumsplatzhalter 2"/>
          <p:cNvSpPr>
            <a:spLocks noGrp="1"/>
          </p:cNvSpPr>
          <p:nvPr>
            <p:ph type="dt" sz="half" idx="10"/>
          </p:nvPr>
        </p:nvSpPr>
        <p:spPr/>
        <p:txBody>
          <a:bodyPr/>
          <a:lstStyle/>
          <a:p>
            <a:fld id="{DC58B346-11D7-4D3C-980C-FB35EC2EE970}" type="datetime1">
              <a:rPr lang="de-DE" smtClean="0"/>
              <a:pPr/>
              <a:t>08.06.2017</a:t>
            </a:fld>
            <a:endParaRPr lang="de-DE" dirty="0"/>
          </a:p>
        </p:txBody>
      </p:sp>
      <p:sp>
        <p:nvSpPr>
          <p:cNvPr id="4" name="Foliennummernplatzhalter 3"/>
          <p:cNvSpPr>
            <a:spLocks noGrp="1"/>
          </p:cNvSpPr>
          <p:nvPr>
            <p:ph type="sldNum" sz="quarter" idx="11"/>
          </p:nvPr>
        </p:nvSpPr>
        <p:spPr/>
        <p:txBody>
          <a:bodyPr/>
          <a:lstStyle/>
          <a:p>
            <a:fld id="{9E5BBBCA-82F5-469F-983F-0225BAAAFE5F}" type="slidenum">
              <a:rPr lang="de-DE" smtClean="0"/>
              <a:pPr/>
              <a:t>‹Nr.›</a:t>
            </a:fld>
            <a:endParaRPr lang="de-DE"/>
          </a:p>
        </p:txBody>
      </p:sp>
      <p:sp>
        <p:nvSpPr>
          <p:cNvPr id="6" name="Fußzeilenplatzhalter 5"/>
          <p:cNvSpPr>
            <a:spLocks noGrp="1"/>
          </p:cNvSpPr>
          <p:nvPr>
            <p:ph type="ftr" sz="quarter" idx="12"/>
          </p:nvPr>
        </p:nvSpPr>
        <p:spPr/>
        <p:txBody>
          <a:bodyPr/>
          <a:lstStyle/>
          <a:p>
            <a:r>
              <a:rPr lang="de-DE" smtClean="0"/>
              <a:t>Fairtrade - HANDEL NEU DENKEN</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rei_Grafiken_Bildlegende">
    <p:spTree>
      <p:nvGrpSpPr>
        <p:cNvPr id="1" name=""/>
        <p:cNvGrpSpPr/>
        <p:nvPr/>
      </p:nvGrpSpPr>
      <p:grpSpPr>
        <a:xfrm>
          <a:off x="0" y="0"/>
          <a:ext cx="0" cy="0"/>
          <a:chOff x="0" y="0"/>
          <a:chExt cx="0" cy="0"/>
        </a:xfrm>
      </p:grpSpPr>
      <p:sp>
        <p:nvSpPr>
          <p:cNvPr id="8" name="Inhaltsplatzhalter 7"/>
          <p:cNvSpPr>
            <a:spLocks noGrp="1"/>
          </p:cNvSpPr>
          <p:nvPr>
            <p:ph sz="quarter" idx="10" hasCustomPrompt="1"/>
          </p:nvPr>
        </p:nvSpPr>
        <p:spPr>
          <a:xfrm>
            <a:off x="360289" y="1800000"/>
            <a:ext cx="3960000" cy="4501085"/>
          </a:xfrm>
          <a:prstGeom prst="rect">
            <a:avLst/>
          </a:prstGeom>
        </p:spPr>
        <p:txBody>
          <a:bodyPr/>
          <a:lstStyle>
            <a:lvl1pPr>
              <a:buNone/>
              <a:defRPr/>
            </a:lvl1pPr>
          </a:lstStyle>
          <a:p>
            <a:pPr lvl="0"/>
            <a:r>
              <a:rPr lang="de-DE" dirty="0" smtClean="0"/>
              <a:t>Grafik</a:t>
            </a:r>
            <a:endParaRPr lang="de-DE" dirty="0"/>
          </a:p>
        </p:txBody>
      </p:sp>
      <p:sp>
        <p:nvSpPr>
          <p:cNvPr id="9" name="Inhaltsplatzhalter 7"/>
          <p:cNvSpPr>
            <a:spLocks noGrp="1"/>
          </p:cNvSpPr>
          <p:nvPr>
            <p:ph sz="quarter" idx="11" hasCustomPrompt="1"/>
          </p:nvPr>
        </p:nvSpPr>
        <p:spPr>
          <a:xfrm>
            <a:off x="4464745" y="1800000"/>
            <a:ext cx="3960000" cy="4501085"/>
          </a:xfrm>
          <a:prstGeom prst="rect">
            <a:avLst/>
          </a:prstGeom>
        </p:spPr>
        <p:txBody>
          <a:bodyPr/>
          <a:lstStyle>
            <a:lvl1pPr>
              <a:buNone/>
              <a:defRPr/>
            </a:lvl1pPr>
          </a:lstStyle>
          <a:p>
            <a:pPr lvl="0"/>
            <a:r>
              <a:rPr lang="de-DE" dirty="0" smtClean="0"/>
              <a:t>Grafik</a:t>
            </a:r>
            <a:endParaRPr lang="de-DE" dirty="0"/>
          </a:p>
        </p:txBody>
      </p:sp>
      <p:sp>
        <p:nvSpPr>
          <p:cNvPr id="10" name="Inhaltsplatzhalter 7"/>
          <p:cNvSpPr>
            <a:spLocks noGrp="1"/>
          </p:cNvSpPr>
          <p:nvPr>
            <p:ph sz="quarter" idx="12" hasCustomPrompt="1"/>
          </p:nvPr>
        </p:nvSpPr>
        <p:spPr>
          <a:xfrm>
            <a:off x="8641209" y="1800000"/>
            <a:ext cx="3960000" cy="4501085"/>
          </a:xfrm>
          <a:prstGeom prst="rect">
            <a:avLst/>
          </a:prstGeom>
        </p:spPr>
        <p:txBody>
          <a:bodyPr/>
          <a:lstStyle>
            <a:lvl1pPr>
              <a:buNone/>
              <a:defRPr/>
            </a:lvl1pPr>
          </a:lstStyle>
          <a:p>
            <a:pPr lvl="0"/>
            <a:r>
              <a:rPr lang="de-DE" dirty="0" smtClean="0"/>
              <a:t>Grafik</a:t>
            </a:r>
            <a:endParaRPr lang="de-DE" dirty="0"/>
          </a:p>
        </p:txBody>
      </p:sp>
      <p:sp>
        <p:nvSpPr>
          <p:cNvPr id="11"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9" name="Textplatzhalter 18"/>
          <p:cNvSpPr>
            <a:spLocks noGrp="1"/>
          </p:cNvSpPr>
          <p:nvPr>
            <p:ph type="body" sz="quarter" idx="13" hasCustomPrompt="1"/>
          </p:nvPr>
        </p:nvSpPr>
        <p:spPr>
          <a:xfrm>
            <a:off x="360289" y="6805141"/>
            <a:ext cx="3960366" cy="503385"/>
          </a:xfrm>
          <a:prstGeom prst="rect">
            <a:avLst/>
          </a:prstGeom>
          <a:solidFill>
            <a:srgbClr val="DEDEDE"/>
          </a:solidFill>
        </p:spPr>
        <p:txBody>
          <a:bodyPr/>
          <a:lstStyle>
            <a:lvl1pPr marL="0" indent="0">
              <a:spcBef>
                <a:spcPts val="0"/>
              </a:spcBef>
              <a:buNone/>
              <a:defRPr sz="2800" b="1">
                <a:solidFill>
                  <a:schemeClr val="tx1"/>
                </a:solidFill>
              </a:defRPr>
            </a:lvl1pPr>
          </a:lstStyle>
          <a:p>
            <a:pPr lvl="0"/>
            <a:r>
              <a:rPr lang="de-DE" dirty="0" smtClean="0"/>
              <a:t>BILDUNTERTITEL</a:t>
            </a:r>
            <a:endParaRPr lang="de-DE" dirty="0"/>
          </a:p>
        </p:txBody>
      </p:sp>
      <p:sp>
        <p:nvSpPr>
          <p:cNvPr id="22" name="Textplatzhalter 18"/>
          <p:cNvSpPr>
            <a:spLocks noGrp="1"/>
          </p:cNvSpPr>
          <p:nvPr>
            <p:ph type="body" sz="quarter" idx="14" hasCustomPrompt="1"/>
          </p:nvPr>
        </p:nvSpPr>
        <p:spPr>
          <a:xfrm>
            <a:off x="4464745" y="6805141"/>
            <a:ext cx="3960366" cy="503385"/>
          </a:xfrm>
          <a:prstGeom prst="rect">
            <a:avLst/>
          </a:prstGeom>
          <a:solidFill>
            <a:srgbClr val="DEDEDE"/>
          </a:solidFill>
        </p:spPr>
        <p:txBody>
          <a:bodyPr/>
          <a:lstStyle>
            <a:lvl1pPr marL="0" indent="0">
              <a:spcBef>
                <a:spcPts val="0"/>
              </a:spcBef>
              <a:buNone/>
              <a:defRPr sz="2800" b="1">
                <a:solidFill>
                  <a:schemeClr val="tx1"/>
                </a:solidFill>
              </a:defRPr>
            </a:lvl1pPr>
          </a:lstStyle>
          <a:p>
            <a:pPr lvl="0"/>
            <a:r>
              <a:rPr lang="de-DE" dirty="0" smtClean="0"/>
              <a:t>BILDUNTERTITEL</a:t>
            </a:r>
            <a:endParaRPr lang="de-DE" dirty="0"/>
          </a:p>
        </p:txBody>
      </p:sp>
      <p:sp>
        <p:nvSpPr>
          <p:cNvPr id="23" name="Textplatzhalter 18"/>
          <p:cNvSpPr>
            <a:spLocks noGrp="1"/>
          </p:cNvSpPr>
          <p:nvPr>
            <p:ph type="body" sz="quarter" idx="15" hasCustomPrompt="1"/>
          </p:nvPr>
        </p:nvSpPr>
        <p:spPr>
          <a:xfrm>
            <a:off x="8641209" y="6805141"/>
            <a:ext cx="3960366" cy="503385"/>
          </a:xfrm>
          <a:prstGeom prst="rect">
            <a:avLst/>
          </a:prstGeom>
          <a:solidFill>
            <a:srgbClr val="DEDEDE"/>
          </a:solidFill>
        </p:spPr>
        <p:txBody>
          <a:bodyPr/>
          <a:lstStyle>
            <a:lvl1pPr marL="0" indent="0">
              <a:spcBef>
                <a:spcPts val="0"/>
              </a:spcBef>
              <a:buNone/>
              <a:defRPr sz="2800" b="1">
                <a:solidFill>
                  <a:schemeClr val="tx1"/>
                </a:solidFill>
              </a:defRPr>
            </a:lvl1pPr>
          </a:lstStyle>
          <a:p>
            <a:pPr lvl="0"/>
            <a:r>
              <a:rPr lang="de-DE" dirty="0" smtClean="0"/>
              <a:t>BILDUNTERTITEL</a:t>
            </a:r>
            <a:endParaRPr lang="de-DE" dirty="0"/>
          </a:p>
        </p:txBody>
      </p:sp>
      <p:sp>
        <p:nvSpPr>
          <p:cNvPr id="25" name="Textplatzhalter 24"/>
          <p:cNvSpPr>
            <a:spLocks noGrp="1"/>
          </p:cNvSpPr>
          <p:nvPr>
            <p:ph type="body" sz="quarter" idx="16" hasCustomPrompt="1"/>
          </p:nvPr>
        </p:nvSpPr>
        <p:spPr>
          <a:xfrm>
            <a:off x="360289" y="7309197"/>
            <a:ext cx="3960440" cy="1368152"/>
          </a:xfrm>
          <a:prstGeom prst="rect">
            <a:avLst/>
          </a:prstGeom>
          <a:solidFill>
            <a:srgbClr val="DEDEDE"/>
          </a:solidFill>
        </p:spPr>
        <p:txBody>
          <a:bodyPr/>
          <a:lstStyle>
            <a:lvl1pPr marL="0" indent="0">
              <a:spcBef>
                <a:spcPts val="0"/>
              </a:spcBef>
              <a:buNone/>
              <a:defRPr sz="2000"/>
            </a:lvl1pPr>
          </a:lstStyle>
          <a:p>
            <a:pPr lvl="0"/>
            <a:r>
              <a:rPr lang="de-DE" dirty="0" smtClean="0"/>
              <a:t>Bildlegende</a:t>
            </a:r>
            <a:endParaRPr lang="de-DE" dirty="0"/>
          </a:p>
        </p:txBody>
      </p:sp>
      <p:sp>
        <p:nvSpPr>
          <p:cNvPr id="26" name="Textplatzhalter 24"/>
          <p:cNvSpPr>
            <a:spLocks noGrp="1"/>
          </p:cNvSpPr>
          <p:nvPr>
            <p:ph type="body" sz="quarter" idx="17" hasCustomPrompt="1"/>
          </p:nvPr>
        </p:nvSpPr>
        <p:spPr>
          <a:xfrm>
            <a:off x="4464745" y="7309197"/>
            <a:ext cx="3960440" cy="1368152"/>
          </a:xfrm>
          <a:prstGeom prst="rect">
            <a:avLst/>
          </a:prstGeom>
          <a:solidFill>
            <a:srgbClr val="DEDEDE"/>
          </a:solidFill>
        </p:spPr>
        <p:txBody>
          <a:bodyPr/>
          <a:lstStyle>
            <a:lvl1pPr marL="0" indent="0">
              <a:spcBef>
                <a:spcPts val="0"/>
              </a:spcBef>
              <a:buNone/>
              <a:defRPr sz="2000"/>
            </a:lvl1pPr>
          </a:lstStyle>
          <a:p>
            <a:pPr lvl="0"/>
            <a:r>
              <a:rPr lang="de-DE" dirty="0" smtClean="0"/>
              <a:t>Bildlegende</a:t>
            </a:r>
            <a:endParaRPr lang="de-DE" dirty="0"/>
          </a:p>
        </p:txBody>
      </p:sp>
      <p:sp>
        <p:nvSpPr>
          <p:cNvPr id="27" name="Textplatzhalter 24"/>
          <p:cNvSpPr>
            <a:spLocks noGrp="1"/>
          </p:cNvSpPr>
          <p:nvPr>
            <p:ph type="body" sz="quarter" idx="18" hasCustomPrompt="1"/>
          </p:nvPr>
        </p:nvSpPr>
        <p:spPr>
          <a:xfrm>
            <a:off x="8641209" y="7309197"/>
            <a:ext cx="3960440" cy="1368152"/>
          </a:xfrm>
          <a:prstGeom prst="rect">
            <a:avLst/>
          </a:prstGeom>
          <a:solidFill>
            <a:srgbClr val="DEDEDE"/>
          </a:solidFill>
        </p:spPr>
        <p:txBody>
          <a:bodyPr/>
          <a:lstStyle>
            <a:lvl1pPr marL="0" indent="0">
              <a:spcBef>
                <a:spcPts val="0"/>
              </a:spcBef>
              <a:buNone/>
              <a:defRPr sz="2000"/>
            </a:lvl1pPr>
          </a:lstStyle>
          <a:p>
            <a:pPr lvl="0"/>
            <a:r>
              <a:rPr lang="de-DE" dirty="0" smtClean="0"/>
              <a:t>Bildlegende</a:t>
            </a:r>
            <a:endParaRPr lang="de-DE" dirty="0"/>
          </a:p>
        </p:txBody>
      </p:sp>
      <p:sp>
        <p:nvSpPr>
          <p:cNvPr id="15" name="Datumsplatzhalter 14"/>
          <p:cNvSpPr>
            <a:spLocks noGrp="1"/>
          </p:cNvSpPr>
          <p:nvPr>
            <p:ph type="dt" sz="half" idx="19"/>
          </p:nvPr>
        </p:nvSpPr>
        <p:spPr/>
        <p:txBody>
          <a:bodyPr/>
          <a:lstStyle/>
          <a:p>
            <a:fld id="{4B8A63B6-A1A4-4FF1-9844-F11D53EF1250}" type="datetime1">
              <a:rPr lang="de-DE" smtClean="0"/>
              <a:pPr/>
              <a:t>08.06.2017</a:t>
            </a:fld>
            <a:endParaRPr lang="de-DE"/>
          </a:p>
        </p:txBody>
      </p:sp>
      <p:sp>
        <p:nvSpPr>
          <p:cNvPr id="16" name="Foliennummernplatzhalter 15"/>
          <p:cNvSpPr>
            <a:spLocks noGrp="1"/>
          </p:cNvSpPr>
          <p:nvPr>
            <p:ph type="sldNum" sz="quarter" idx="20"/>
          </p:nvPr>
        </p:nvSpPr>
        <p:spPr/>
        <p:txBody>
          <a:bodyPr/>
          <a:lstStyle/>
          <a:p>
            <a:fld id="{9E5BBBCA-82F5-469F-983F-0225BAAAFE5F}" type="slidenum">
              <a:rPr lang="de-DE" smtClean="0"/>
              <a:pPr/>
              <a:t>‹Nr.›</a:t>
            </a:fld>
            <a:endParaRPr lang="de-DE"/>
          </a:p>
        </p:txBody>
      </p:sp>
      <p:sp>
        <p:nvSpPr>
          <p:cNvPr id="17" name="Fußzeilenplatzhalter 16"/>
          <p:cNvSpPr>
            <a:spLocks noGrp="1"/>
          </p:cNvSpPr>
          <p:nvPr>
            <p:ph type="ftr" sz="quarter" idx="21"/>
          </p:nvPr>
        </p:nvSpPr>
        <p:spPr/>
        <p:txBody>
          <a:bodyPr/>
          <a:lstStyle/>
          <a:p>
            <a:r>
              <a:rPr lang="de-DE" smtClean="0"/>
              <a:t>Fairtrade - HANDEL NEU DENKEN</a:t>
            </a:r>
            <a:endParaRPr lang="de-DE"/>
          </a:p>
        </p:txBody>
      </p:sp>
      <p:sp>
        <p:nvSpPr>
          <p:cNvPr id="20" name="Textplatzhalter 19"/>
          <p:cNvSpPr>
            <a:spLocks noGrp="1"/>
          </p:cNvSpPr>
          <p:nvPr>
            <p:ph type="body" sz="quarter" idx="22" hasCustomPrompt="1"/>
          </p:nvPr>
        </p:nvSpPr>
        <p:spPr>
          <a:xfrm>
            <a:off x="360289" y="6517108"/>
            <a:ext cx="3960812" cy="288000"/>
          </a:xfrm>
          <a:prstGeom prst="rect">
            <a:avLst/>
          </a:prstGeom>
          <a:solidFill>
            <a:srgbClr val="00B9E4"/>
          </a:solidFill>
        </p:spPr>
        <p:txBody>
          <a:bodyPr tIns="46800">
            <a:normAutofit/>
          </a:bodyPr>
          <a:lstStyle>
            <a:lvl5pPr marL="0" indent="0" algn="l">
              <a:spcBef>
                <a:spcPts val="0"/>
              </a:spcBef>
              <a:buNone/>
              <a:defRPr sz="1200" baseline="0"/>
            </a:lvl5pPr>
          </a:lstStyle>
          <a:p>
            <a:pPr lvl="4"/>
            <a:r>
              <a:rPr lang="de-DE" dirty="0" smtClean="0"/>
              <a:t>Farbe durch klicken bearbeiten</a:t>
            </a:r>
            <a:endParaRPr lang="de-DE" dirty="0"/>
          </a:p>
        </p:txBody>
      </p:sp>
      <p:sp>
        <p:nvSpPr>
          <p:cNvPr id="21" name="Textplatzhalter 19"/>
          <p:cNvSpPr>
            <a:spLocks noGrp="1"/>
          </p:cNvSpPr>
          <p:nvPr>
            <p:ph type="body" sz="quarter" idx="23" hasCustomPrompt="1"/>
          </p:nvPr>
        </p:nvSpPr>
        <p:spPr>
          <a:xfrm>
            <a:off x="4464745" y="6517109"/>
            <a:ext cx="3960812" cy="288000"/>
          </a:xfrm>
          <a:prstGeom prst="rect">
            <a:avLst/>
          </a:prstGeom>
          <a:solidFill>
            <a:srgbClr val="BED600"/>
          </a:solidFill>
        </p:spPr>
        <p:txBody>
          <a:bodyPr tIns="46800">
            <a:normAutofit/>
          </a:bodyPr>
          <a:lstStyle>
            <a:lvl5pPr marL="0" indent="0" algn="l">
              <a:spcBef>
                <a:spcPts val="0"/>
              </a:spcBef>
              <a:buNone/>
              <a:defRPr sz="1200" baseline="0"/>
            </a:lvl5pPr>
          </a:lstStyle>
          <a:p>
            <a:pPr lvl="4"/>
            <a:r>
              <a:rPr lang="de-DE" dirty="0" smtClean="0"/>
              <a:t>Farbe durch klicken bearbeiten</a:t>
            </a:r>
            <a:endParaRPr lang="de-DE" dirty="0"/>
          </a:p>
        </p:txBody>
      </p:sp>
      <p:sp>
        <p:nvSpPr>
          <p:cNvPr id="24" name="Textplatzhalter 19"/>
          <p:cNvSpPr>
            <a:spLocks noGrp="1"/>
          </p:cNvSpPr>
          <p:nvPr>
            <p:ph type="body" sz="quarter" idx="24" hasCustomPrompt="1"/>
          </p:nvPr>
        </p:nvSpPr>
        <p:spPr>
          <a:xfrm>
            <a:off x="8641209" y="6517108"/>
            <a:ext cx="3960812" cy="288000"/>
          </a:xfrm>
          <a:prstGeom prst="rect">
            <a:avLst/>
          </a:prstGeom>
          <a:solidFill>
            <a:srgbClr val="FFA02F"/>
          </a:solidFill>
        </p:spPr>
        <p:txBody>
          <a:bodyPr tIns="46800">
            <a:normAutofit/>
          </a:bodyPr>
          <a:lstStyle>
            <a:lvl5pPr marL="0" indent="0" algn="l">
              <a:spcBef>
                <a:spcPts val="0"/>
              </a:spcBef>
              <a:buNone/>
              <a:defRPr sz="1200" baseline="0"/>
            </a:lvl5pPr>
          </a:lstStyle>
          <a:p>
            <a:pPr lvl="4"/>
            <a:r>
              <a:rPr lang="de-DE" dirty="0" smtClean="0"/>
              <a:t>Farbe durch klicken bearbeiten</a:t>
            </a:r>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er_Grafiken_Bildlegende">
    <p:spTree>
      <p:nvGrpSpPr>
        <p:cNvPr id="1" name=""/>
        <p:cNvGrpSpPr/>
        <p:nvPr/>
      </p:nvGrpSpPr>
      <p:grpSpPr>
        <a:xfrm>
          <a:off x="0" y="0"/>
          <a:ext cx="0" cy="0"/>
          <a:chOff x="0" y="0"/>
          <a:chExt cx="0" cy="0"/>
        </a:xfrm>
      </p:grpSpPr>
      <p:sp>
        <p:nvSpPr>
          <p:cNvPr id="8" name="Inhaltsplatzhalter 7"/>
          <p:cNvSpPr>
            <a:spLocks noGrp="1"/>
          </p:cNvSpPr>
          <p:nvPr>
            <p:ph sz="quarter" idx="10" hasCustomPrompt="1"/>
          </p:nvPr>
        </p:nvSpPr>
        <p:spPr>
          <a:xfrm>
            <a:off x="360289" y="1764581"/>
            <a:ext cx="2880000" cy="4392488"/>
          </a:xfrm>
          <a:prstGeom prst="rect">
            <a:avLst/>
          </a:prstGeom>
        </p:spPr>
        <p:txBody>
          <a:bodyPr/>
          <a:lstStyle>
            <a:lvl1pPr>
              <a:buNone/>
              <a:defRPr/>
            </a:lvl1pPr>
          </a:lstStyle>
          <a:p>
            <a:pPr lvl="0"/>
            <a:r>
              <a:rPr lang="de-DE" dirty="0" smtClean="0"/>
              <a:t>Grafik</a:t>
            </a:r>
            <a:endParaRPr lang="de-DE" dirty="0"/>
          </a:p>
        </p:txBody>
      </p:sp>
      <p:sp>
        <p:nvSpPr>
          <p:cNvPr id="9" name="Inhaltsplatzhalter 7"/>
          <p:cNvSpPr>
            <a:spLocks noGrp="1"/>
          </p:cNvSpPr>
          <p:nvPr>
            <p:ph sz="quarter" idx="11" hasCustomPrompt="1"/>
          </p:nvPr>
        </p:nvSpPr>
        <p:spPr>
          <a:xfrm>
            <a:off x="3456633" y="1764581"/>
            <a:ext cx="2880000" cy="4392488"/>
          </a:xfrm>
          <a:prstGeom prst="rect">
            <a:avLst/>
          </a:prstGeom>
        </p:spPr>
        <p:txBody>
          <a:bodyPr/>
          <a:lstStyle>
            <a:lvl1pPr>
              <a:buNone/>
              <a:defRPr/>
            </a:lvl1pPr>
          </a:lstStyle>
          <a:p>
            <a:pPr lvl="0"/>
            <a:r>
              <a:rPr lang="de-DE" dirty="0" smtClean="0"/>
              <a:t>Grafik</a:t>
            </a:r>
            <a:endParaRPr lang="de-DE" dirty="0"/>
          </a:p>
        </p:txBody>
      </p:sp>
      <p:sp>
        <p:nvSpPr>
          <p:cNvPr id="10" name="Inhaltsplatzhalter 7"/>
          <p:cNvSpPr>
            <a:spLocks noGrp="1"/>
          </p:cNvSpPr>
          <p:nvPr>
            <p:ph sz="quarter" idx="12" hasCustomPrompt="1"/>
          </p:nvPr>
        </p:nvSpPr>
        <p:spPr>
          <a:xfrm>
            <a:off x="9649321" y="1764581"/>
            <a:ext cx="2880000" cy="4392488"/>
          </a:xfrm>
          <a:prstGeom prst="rect">
            <a:avLst/>
          </a:prstGeom>
        </p:spPr>
        <p:txBody>
          <a:bodyPr/>
          <a:lstStyle>
            <a:lvl1pPr>
              <a:buNone/>
              <a:defRPr/>
            </a:lvl1pPr>
          </a:lstStyle>
          <a:p>
            <a:pPr lvl="0"/>
            <a:r>
              <a:rPr lang="de-DE" dirty="0" smtClean="0"/>
              <a:t>Grafik</a:t>
            </a:r>
            <a:endParaRPr lang="de-DE" dirty="0"/>
          </a:p>
        </p:txBody>
      </p:sp>
      <p:sp>
        <p:nvSpPr>
          <p:cNvPr id="11"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9" name="Textplatzhalter 18"/>
          <p:cNvSpPr>
            <a:spLocks noGrp="1"/>
          </p:cNvSpPr>
          <p:nvPr>
            <p:ph type="body" sz="quarter" idx="13" hasCustomPrompt="1"/>
          </p:nvPr>
        </p:nvSpPr>
        <p:spPr>
          <a:xfrm>
            <a:off x="360289" y="6589117"/>
            <a:ext cx="2880320" cy="503385"/>
          </a:xfrm>
          <a:prstGeom prst="rect">
            <a:avLst/>
          </a:prstGeom>
          <a:solidFill>
            <a:srgbClr val="DEDEDE"/>
          </a:solidFill>
        </p:spPr>
        <p:txBody>
          <a:bodyPr/>
          <a:lstStyle>
            <a:lvl1pPr marL="0" indent="0">
              <a:spcBef>
                <a:spcPts val="0"/>
              </a:spcBef>
              <a:buNone/>
              <a:defRPr sz="2800" b="1">
                <a:solidFill>
                  <a:schemeClr val="tx1"/>
                </a:solidFill>
              </a:defRPr>
            </a:lvl1pPr>
          </a:lstStyle>
          <a:p>
            <a:pPr lvl="0"/>
            <a:r>
              <a:rPr lang="de-DE" dirty="0" smtClean="0"/>
              <a:t>BILDUNTERTITEL</a:t>
            </a:r>
            <a:endParaRPr lang="de-DE" dirty="0"/>
          </a:p>
        </p:txBody>
      </p:sp>
      <p:sp>
        <p:nvSpPr>
          <p:cNvPr id="22" name="Textplatzhalter 18"/>
          <p:cNvSpPr>
            <a:spLocks noGrp="1"/>
          </p:cNvSpPr>
          <p:nvPr>
            <p:ph type="body" sz="quarter" idx="14" hasCustomPrompt="1"/>
          </p:nvPr>
        </p:nvSpPr>
        <p:spPr>
          <a:xfrm>
            <a:off x="3456633" y="6589117"/>
            <a:ext cx="2880320" cy="503385"/>
          </a:xfrm>
          <a:prstGeom prst="rect">
            <a:avLst/>
          </a:prstGeom>
          <a:solidFill>
            <a:srgbClr val="DEDEDE"/>
          </a:solidFill>
        </p:spPr>
        <p:txBody>
          <a:bodyPr/>
          <a:lstStyle>
            <a:lvl1pPr marL="0" indent="0">
              <a:spcBef>
                <a:spcPts val="0"/>
              </a:spcBef>
              <a:buNone/>
              <a:defRPr sz="2800" b="1">
                <a:solidFill>
                  <a:schemeClr val="tx1"/>
                </a:solidFill>
              </a:defRPr>
            </a:lvl1pPr>
          </a:lstStyle>
          <a:p>
            <a:pPr lvl="0"/>
            <a:r>
              <a:rPr lang="de-DE" dirty="0" smtClean="0"/>
              <a:t>BILDUNTERTITEL</a:t>
            </a:r>
            <a:endParaRPr lang="de-DE" dirty="0"/>
          </a:p>
        </p:txBody>
      </p:sp>
      <p:sp>
        <p:nvSpPr>
          <p:cNvPr id="23" name="Textplatzhalter 18"/>
          <p:cNvSpPr>
            <a:spLocks noGrp="1"/>
          </p:cNvSpPr>
          <p:nvPr>
            <p:ph type="body" sz="quarter" idx="15" hasCustomPrompt="1"/>
          </p:nvPr>
        </p:nvSpPr>
        <p:spPr>
          <a:xfrm>
            <a:off x="6552977" y="6589117"/>
            <a:ext cx="2880320" cy="503385"/>
          </a:xfrm>
          <a:prstGeom prst="rect">
            <a:avLst/>
          </a:prstGeom>
          <a:solidFill>
            <a:srgbClr val="DEDEDE"/>
          </a:solidFill>
        </p:spPr>
        <p:txBody>
          <a:bodyPr/>
          <a:lstStyle>
            <a:lvl1pPr marL="0" indent="0">
              <a:spcBef>
                <a:spcPts val="0"/>
              </a:spcBef>
              <a:buNone/>
              <a:defRPr sz="2800" b="1">
                <a:solidFill>
                  <a:schemeClr val="tx1"/>
                </a:solidFill>
              </a:defRPr>
            </a:lvl1pPr>
          </a:lstStyle>
          <a:p>
            <a:pPr lvl="0"/>
            <a:r>
              <a:rPr lang="de-DE" dirty="0" smtClean="0"/>
              <a:t>BILDUNTERTITEL</a:t>
            </a:r>
            <a:endParaRPr lang="de-DE" dirty="0"/>
          </a:p>
        </p:txBody>
      </p:sp>
      <p:sp>
        <p:nvSpPr>
          <p:cNvPr id="25" name="Textplatzhalter 24"/>
          <p:cNvSpPr>
            <a:spLocks noGrp="1"/>
          </p:cNvSpPr>
          <p:nvPr>
            <p:ph type="body" sz="quarter" idx="16" hasCustomPrompt="1"/>
          </p:nvPr>
        </p:nvSpPr>
        <p:spPr>
          <a:xfrm>
            <a:off x="360289" y="7093173"/>
            <a:ext cx="2880320" cy="1656184"/>
          </a:xfrm>
          <a:prstGeom prst="rect">
            <a:avLst/>
          </a:prstGeom>
          <a:solidFill>
            <a:srgbClr val="DEDEDE"/>
          </a:solidFill>
        </p:spPr>
        <p:txBody>
          <a:bodyPr/>
          <a:lstStyle>
            <a:lvl1pPr marL="0" indent="0">
              <a:spcBef>
                <a:spcPts val="0"/>
              </a:spcBef>
              <a:buNone/>
              <a:defRPr sz="2000"/>
            </a:lvl1pPr>
          </a:lstStyle>
          <a:p>
            <a:pPr lvl="0"/>
            <a:r>
              <a:rPr lang="de-DE" dirty="0" smtClean="0"/>
              <a:t>Bildlegende</a:t>
            </a:r>
            <a:endParaRPr lang="de-DE" dirty="0"/>
          </a:p>
        </p:txBody>
      </p:sp>
      <p:sp>
        <p:nvSpPr>
          <p:cNvPr id="26" name="Textplatzhalter 24"/>
          <p:cNvSpPr>
            <a:spLocks noGrp="1"/>
          </p:cNvSpPr>
          <p:nvPr>
            <p:ph type="body" sz="quarter" idx="17" hasCustomPrompt="1"/>
          </p:nvPr>
        </p:nvSpPr>
        <p:spPr>
          <a:xfrm>
            <a:off x="3456633" y="7093173"/>
            <a:ext cx="2880320" cy="1656184"/>
          </a:xfrm>
          <a:prstGeom prst="rect">
            <a:avLst/>
          </a:prstGeom>
          <a:solidFill>
            <a:srgbClr val="DEDEDE"/>
          </a:solidFill>
        </p:spPr>
        <p:txBody>
          <a:bodyPr/>
          <a:lstStyle>
            <a:lvl1pPr marL="0" indent="0">
              <a:spcBef>
                <a:spcPts val="0"/>
              </a:spcBef>
              <a:buNone/>
              <a:defRPr sz="2000"/>
            </a:lvl1pPr>
          </a:lstStyle>
          <a:p>
            <a:pPr lvl="0"/>
            <a:r>
              <a:rPr lang="de-DE" dirty="0" smtClean="0"/>
              <a:t>Bildlegende</a:t>
            </a:r>
            <a:endParaRPr lang="de-DE" dirty="0"/>
          </a:p>
        </p:txBody>
      </p:sp>
      <p:sp>
        <p:nvSpPr>
          <p:cNvPr id="27" name="Textplatzhalter 24"/>
          <p:cNvSpPr>
            <a:spLocks noGrp="1"/>
          </p:cNvSpPr>
          <p:nvPr>
            <p:ph type="body" sz="quarter" idx="18" hasCustomPrompt="1"/>
          </p:nvPr>
        </p:nvSpPr>
        <p:spPr>
          <a:xfrm>
            <a:off x="9649321" y="7093173"/>
            <a:ext cx="2880320" cy="1656184"/>
          </a:xfrm>
          <a:prstGeom prst="rect">
            <a:avLst/>
          </a:prstGeom>
          <a:solidFill>
            <a:srgbClr val="DEDEDE"/>
          </a:solidFill>
        </p:spPr>
        <p:txBody>
          <a:bodyPr/>
          <a:lstStyle>
            <a:lvl1pPr marL="0" indent="0">
              <a:spcBef>
                <a:spcPts val="0"/>
              </a:spcBef>
              <a:buNone/>
              <a:defRPr sz="2000"/>
            </a:lvl1pPr>
          </a:lstStyle>
          <a:p>
            <a:pPr lvl="0"/>
            <a:r>
              <a:rPr lang="de-DE" dirty="0" smtClean="0"/>
              <a:t>Bildlegende</a:t>
            </a:r>
            <a:endParaRPr lang="de-DE" dirty="0"/>
          </a:p>
        </p:txBody>
      </p:sp>
      <p:sp>
        <p:nvSpPr>
          <p:cNvPr id="15" name="Datumsplatzhalter 14"/>
          <p:cNvSpPr>
            <a:spLocks noGrp="1"/>
          </p:cNvSpPr>
          <p:nvPr>
            <p:ph type="dt" sz="half" idx="19"/>
          </p:nvPr>
        </p:nvSpPr>
        <p:spPr/>
        <p:txBody>
          <a:bodyPr/>
          <a:lstStyle/>
          <a:p>
            <a:fld id="{1B9D3CEC-BD46-4398-9FF9-4CEE1BE9C3F2}" type="datetime1">
              <a:rPr lang="de-DE" smtClean="0"/>
              <a:pPr/>
              <a:t>08.06.2017</a:t>
            </a:fld>
            <a:endParaRPr lang="de-DE"/>
          </a:p>
        </p:txBody>
      </p:sp>
      <p:sp>
        <p:nvSpPr>
          <p:cNvPr id="16" name="Foliennummernplatzhalter 15"/>
          <p:cNvSpPr>
            <a:spLocks noGrp="1"/>
          </p:cNvSpPr>
          <p:nvPr>
            <p:ph type="sldNum" sz="quarter" idx="20"/>
          </p:nvPr>
        </p:nvSpPr>
        <p:spPr/>
        <p:txBody>
          <a:bodyPr/>
          <a:lstStyle/>
          <a:p>
            <a:fld id="{9E5BBBCA-82F5-469F-983F-0225BAAAFE5F}" type="slidenum">
              <a:rPr lang="de-DE" smtClean="0"/>
              <a:pPr/>
              <a:t>‹Nr.›</a:t>
            </a:fld>
            <a:endParaRPr lang="de-DE"/>
          </a:p>
        </p:txBody>
      </p:sp>
      <p:sp>
        <p:nvSpPr>
          <p:cNvPr id="17" name="Fußzeilenplatzhalter 16"/>
          <p:cNvSpPr>
            <a:spLocks noGrp="1"/>
          </p:cNvSpPr>
          <p:nvPr>
            <p:ph type="ftr" sz="quarter" idx="21"/>
          </p:nvPr>
        </p:nvSpPr>
        <p:spPr/>
        <p:txBody>
          <a:bodyPr/>
          <a:lstStyle/>
          <a:p>
            <a:r>
              <a:rPr lang="de-DE" smtClean="0"/>
              <a:t>Fairtrade - HANDEL NEU DENKEN</a:t>
            </a:r>
            <a:endParaRPr lang="de-DE" dirty="0"/>
          </a:p>
        </p:txBody>
      </p:sp>
      <p:sp>
        <p:nvSpPr>
          <p:cNvPr id="18" name="Inhaltsplatzhalter 7"/>
          <p:cNvSpPr>
            <a:spLocks noGrp="1"/>
          </p:cNvSpPr>
          <p:nvPr>
            <p:ph sz="quarter" idx="22" hasCustomPrompt="1"/>
          </p:nvPr>
        </p:nvSpPr>
        <p:spPr>
          <a:xfrm>
            <a:off x="6552977" y="1764581"/>
            <a:ext cx="2880000" cy="4392488"/>
          </a:xfrm>
          <a:prstGeom prst="rect">
            <a:avLst/>
          </a:prstGeom>
        </p:spPr>
        <p:txBody>
          <a:bodyPr/>
          <a:lstStyle>
            <a:lvl1pPr>
              <a:buNone/>
              <a:defRPr/>
            </a:lvl1pPr>
          </a:lstStyle>
          <a:p>
            <a:pPr lvl="0"/>
            <a:r>
              <a:rPr lang="de-DE" dirty="0" smtClean="0"/>
              <a:t>Grafik</a:t>
            </a:r>
            <a:endParaRPr lang="de-DE" dirty="0"/>
          </a:p>
        </p:txBody>
      </p:sp>
      <p:sp>
        <p:nvSpPr>
          <p:cNvPr id="21" name="Textplatzhalter 18"/>
          <p:cNvSpPr>
            <a:spLocks noGrp="1"/>
          </p:cNvSpPr>
          <p:nvPr>
            <p:ph type="body" sz="quarter" idx="23" hasCustomPrompt="1"/>
          </p:nvPr>
        </p:nvSpPr>
        <p:spPr>
          <a:xfrm>
            <a:off x="9649321" y="6589117"/>
            <a:ext cx="2880320" cy="503385"/>
          </a:xfrm>
          <a:prstGeom prst="rect">
            <a:avLst/>
          </a:prstGeom>
          <a:solidFill>
            <a:srgbClr val="DEDEDE"/>
          </a:solidFill>
        </p:spPr>
        <p:txBody>
          <a:bodyPr/>
          <a:lstStyle>
            <a:lvl1pPr marL="0" indent="0">
              <a:spcBef>
                <a:spcPts val="0"/>
              </a:spcBef>
              <a:buNone/>
              <a:defRPr sz="2800" b="1">
                <a:solidFill>
                  <a:schemeClr val="tx1"/>
                </a:solidFill>
              </a:defRPr>
            </a:lvl1pPr>
          </a:lstStyle>
          <a:p>
            <a:pPr lvl="0"/>
            <a:r>
              <a:rPr lang="de-DE" dirty="0" smtClean="0"/>
              <a:t>BILDUNTERTITEL</a:t>
            </a:r>
            <a:endParaRPr lang="de-DE" dirty="0"/>
          </a:p>
        </p:txBody>
      </p:sp>
      <p:sp>
        <p:nvSpPr>
          <p:cNvPr id="24" name="Textplatzhalter 24"/>
          <p:cNvSpPr>
            <a:spLocks noGrp="1"/>
          </p:cNvSpPr>
          <p:nvPr>
            <p:ph type="body" sz="quarter" idx="24" hasCustomPrompt="1"/>
          </p:nvPr>
        </p:nvSpPr>
        <p:spPr>
          <a:xfrm>
            <a:off x="6552977" y="7093173"/>
            <a:ext cx="2880320" cy="1656184"/>
          </a:xfrm>
          <a:prstGeom prst="rect">
            <a:avLst/>
          </a:prstGeom>
          <a:solidFill>
            <a:srgbClr val="DEDEDE"/>
          </a:solidFill>
        </p:spPr>
        <p:txBody>
          <a:bodyPr/>
          <a:lstStyle>
            <a:lvl1pPr marL="0" indent="0">
              <a:spcBef>
                <a:spcPts val="0"/>
              </a:spcBef>
              <a:buNone/>
              <a:defRPr sz="2000"/>
            </a:lvl1pPr>
          </a:lstStyle>
          <a:p>
            <a:pPr lvl="0"/>
            <a:r>
              <a:rPr lang="de-DE" dirty="0" smtClean="0"/>
              <a:t>Bildlegende</a:t>
            </a:r>
            <a:endParaRPr lang="de-DE" dirty="0"/>
          </a:p>
        </p:txBody>
      </p:sp>
      <p:sp>
        <p:nvSpPr>
          <p:cNvPr id="28" name="Textplatzhalter 19"/>
          <p:cNvSpPr>
            <a:spLocks noGrp="1"/>
          </p:cNvSpPr>
          <p:nvPr>
            <p:ph type="body" sz="quarter" idx="25" hasCustomPrompt="1"/>
          </p:nvPr>
        </p:nvSpPr>
        <p:spPr>
          <a:xfrm>
            <a:off x="9649321" y="6301085"/>
            <a:ext cx="2880320" cy="287999"/>
          </a:xfrm>
          <a:prstGeom prst="rect">
            <a:avLst/>
          </a:prstGeom>
          <a:solidFill>
            <a:srgbClr val="FFA02F"/>
          </a:solidFill>
        </p:spPr>
        <p:txBody>
          <a:bodyPr tIns="46800">
            <a:normAutofit/>
          </a:bodyPr>
          <a:lstStyle>
            <a:lvl5pPr marL="0" indent="0" algn="l">
              <a:spcBef>
                <a:spcPts val="0"/>
              </a:spcBef>
              <a:buNone/>
              <a:defRPr sz="1200" baseline="0"/>
            </a:lvl5pPr>
          </a:lstStyle>
          <a:p>
            <a:pPr lvl="4"/>
            <a:r>
              <a:rPr lang="de-DE" dirty="0" smtClean="0"/>
              <a:t>Farbe bearbeiten</a:t>
            </a:r>
            <a:endParaRPr lang="de-DE" dirty="0"/>
          </a:p>
        </p:txBody>
      </p:sp>
      <p:sp>
        <p:nvSpPr>
          <p:cNvPr id="29" name="Textplatzhalter 19"/>
          <p:cNvSpPr>
            <a:spLocks noGrp="1"/>
          </p:cNvSpPr>
          <p:nvPr>
            <p:ph type="body" sz="quarter" idx="26" hasCustomPrompt="1"/>
          </p:nvPr>
        </p:nvSpPr>
        <p:spPr>
          <a:xfrm>
            <a:off x="6552977" y="6301085"/>
            <a:ext cx="2880320" cy="287999"/>
          </a:xfrm>
          <a:prstGeom prst="rect">
            <a:avLst/>
          </a:prstGeom>
          <a:solidFill>
            <a:srgbClr val="9A9B9C"/>
          </a:solidFill>
        </p:spPr>
        <p:txBody>
          <a:bodyPr tIns="46800">
            <a:normAutofit/>
          </a:bodyPr>
          <a:lstStyle>
            <a:lvl5pPr marL="0" indent="0" algn="l">
              <a:spcBef>
                <a:spcPts val="0"/>
              </a:spcBef>
              <a:buNone/>
              <a:defRPr sz="1200" baseline="0"/>
            </a:lvl5pPr>
          </a:lstStyle>
          <a:p>
            <a:pPr lvl="4"/>
            <a:r>
              <a:rPr lang="de-DE" dirty="0" smtClean="0"/>
              <a:t>Farbe bearbeiten</a:t>
            </a:r>
            <a:endParaRPr lang="de-DE" dirty="0"/>
          </a:p>
        </p:txBody>
      </p:sp>
      <p:sp>
        <p:nvSpPr>
          <p:cNvPr id="30" name="Textplatzhalter 19"/>
          <p:cNvSpPr>
            <a:spLocks noGrp="1"/>
          </p:cNvSpPr>
          <p:nvPr>
            <p:ph type="body" sz="quarter" idx="27" hasCustomPrompt="1"/>
          </p:nvPr>
        </p:nvSpPr>
        <p:spPr>
          <a:xfrm>
            <a:off x="3456633" y="6301085"/>
            <a:ext cx="2880320" cy="287999"/>
          </a:xfrm>
          <a:prstGeom prst="rect">
            <a:avLst/>
          </a:prstGeom>
          <a:solidFill>
            <a:srgbClr val="BED600"/>
          </a:solidFill>
        </p:spPr>
        <p:txBody>
          <a:bodyPr tIns="46800">
            <a:normAutofit/>
          </a:bodyPr>
          <a:lstStyle>
            <a:lvl5pPr marL="0" indent="0" algn="l">
              <a:spcBef>
                <a:spcPts val="0"/>
              </a:spcBef>
              <a:buNone/>
              <a:defRPr sz="1200" baseline="0"/>
            </a:lvl5pPr>
          </a:lstStyle>
          <a:p>
            <a:pPr lvl="4"/>
            <a:r>
              <a:rPr lang="de-DE" dirty="0" smtClean="0"/>
              <a:t>Farbe bearbeiten</a:t>
            </a:r>
            <a:endParaRPr lang="de-DE" dirty="0"/>
          </a:p>
        </p:txBody>
      </p:sp>
      <p:sp>
        <p:nvSpPr>
          <p:cNvPr id="31" name="Textplatzhalter 19"/>
          <p:cNvSpPr>
            <a:spLocks noGrp="1"/>
          </p:cNvSpPr>
          <p:nvPr>
            <p:ph type="body" sz="quarter" idx="28" hasCustomPrompt="1"/>
          </p:nvPr>
        </p:nvSpPr>
        <p:spPr>
          <a:xfrm>
            <a:off x="360289" y="6301085"/>
            <a:ext cx="2880320" cy="287999"/>
          </a:xfrm>
          <a:prstGeom prst="rect">
            <a:avLst/>
          </a:prstGeom>
          <a:solidFill>
            <a:srgbClr val="00B9E4"/>
          </a:solidFill>
        </p:spPr>
        <p:txBody>
          <a:bodyPr tIns="46800">
            <a:normAutofit/>
          </a:bodyPr>
          <a:lstStyle>
            <a:lvl5pPr marL="0" indent="0" algn="l">
              <a:spcBef>
                <a:spcPts val="0"/>
              </a:spcBef>
              <a:buNone/>
              <a:defRPr sz="1200" baseline="0"/>
            </a:lvl5pPr>
          </a:lstStyle>
          <a:p>
            <a:pPr lvl="4"/>
            <a:r>
              <a:rPr lang="de-DE" dirty="0" smtClean="0"/>
              <a:t>Farbe bearbeiten</a:t>
            </a:r>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Überschrift_Subüberschrift_Aufzählung">
    <p:spTree>
      <p:nvGrpSpPr>
        <p:cNvPr id="1" name=""/>
        <p:cNvGrpSpPr/>
        <p:nvPr/>
      </p:nvGrpSpPr>
      <p:grpSpPr>
        <a:xfrm>
          <a:off x="0" y="0"/>
          <a:ext cx="0" cy="0"/>
          <a:chOff x="0" y="0"/>
          <a:chExt cx="0" cy="0"/>
        </a:xfrm>
      </p:grpSpPr>
      <p:sp>
        <p:nvSpPr>
          <p:cNvPr id="4"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6" name="Textplatzhalter 5"/>
          <p:cNvSpPr>
            <a:spLocks noGrp="1"/>
          </p:cNvSpPr>
          <p:nvPr>
            <p:ph type="body" sz="quarter" idx="10" hasCustomPrompt="1"/>
          </p:nvPr>
        </p:nvSpPr>
        <p:spPr>
          <a:xfrm>
            <a:off x="360363" y="1800000"/>
            <a:ext cx="10801350" cy="756669"/>
          </a:xfrm>
          <a:prstGeom prst="rect">
            <a:avLst/>
          </a:prstGeom>
        </p:spPr>
        <p:txBody>
          <a:bodyPr/>
          <a:lstStyle>
            <a:lvl1pPr marL="0" indent="0">
              <a:spcBef>
                <a:spcPts val="0"/>
              </a:spcBef>
              <a:buNone/>
              <a:defRPr sz="3500" b="1">
                <a:solidFill>
                  <a:srgbClr val="00B9E4"/>
                </a:solidFill>
              </a:defRPr>
            </a:lvl1pPr>
            <a:lvl3pPr>
              <a:buNone/>
              <a:defRPr/>
            </a:lvl3pPr>
          </a:lstStyle>
          <a:p>
            <a:pPr lvl="0"/>
            <a:r>
              <a:rPr lang="de-DE" dirty="0" smtClean="0"/>
              <a:t>ÜBERSCHRIFT</a:t>
            </a:r>
          </a:p>
        </p:txBody>
      </p:sp>
      <p:sp>
        <p:nvSpPr>
          <p:cNvPr id="8" name="Textplatzhalter 7"/>
          <p:cNvSpPr>
            <a:spLocks noGrp="1"/>
          </p:cNvSpPr>
          <p:nvPr>
            <p:ph type="body" sz="quarter" idx="11" hasCustomPrompt="1"/>
          </p:nvPr>
        </p:nvSpPr>
        <p:spPr>
          <a:xfrm>
            <a:off x="360289" y="2700686"/>
            <a:ext cx="10801424" cy="576063"/>
          </a:xfrm>
          <a:prstGeom prst="rect">
            <a:avLst/>
          </a:prstGeom>
        </p:spPr>
        <p:txBody>
          <a:bodyPr/>
          <a:lstStyle>
            <a:lvl1pPr marL="0" indent="0">
              <a:spcBef>
                <a:spcPts val="0"/>
              </a:spcBef>
              <a:buNone/>
              <a:defRPr sz="2800" b="1"/>
            </a:lvl1pPr>
          </a:lstStyle>
          <a:p>
            <a:pPr lvl="0"/>
            <a:r>
              <a:rPr lang="de-DE" dirty="0" smtClean="0"/>
              <a:t>SUBÜBERSCHRIFT</a:t>
            </a:r>
            <a:endParaRPr lang="de-DE" dirty="0"/>
          </a:p>
        </p:txBody>
      </p:sp>
      <p:sp>
        <p:nvSpPr>
          <p:cNvPr id="10" name="Textplatzhalter 9"/>
          <p:cNvSpPr>
            <a:spLocks noGrp="1"/>
          </p:cNvSpPr>
          <p:nvPr>
            <p:ph type="body" sz="quarter" idx="12" hasCustomPrompt="1"/>
          </p:nvPr>
        </p:nvSpPr>
        <p:spPr>
          <a:xfrm>
            <a:off x="360289" y="3492774"/>
            <a:ext cx="10872861" cy="5040040"/>
          </a:xfrm>
          <a:prstGeom prst="rect">
            <a:avLst/>
          </a:prstGeom>
        </p:spPr>
        <p:txBody>
          <a:bodyPr/>
          <a:lstStyle>
            <a:lvl1pPr>
              <a:spcBef>
                <a:spcPts val="0"/>
              </a:spcBef>
              <a:spcAft>
                <a:spcPts val="1200"/>
              </a:spcAft>
              <a:buClr>
                <a:srgbClr val="00B9E4"/>
              </a:buClr>
              <a:defRPr sz="2500"/>
            </a:lvl1pPr>
          </a:lstStyle>
          <a:p>
            <a:pPr lvl="0"/>
            <a:r>
              <a:rPr lang="de-DE" dirty="0" smtClean="0"/>
              <a:t>Aufzählung</a:t>
            </a:r>
            <a:endParaRPr lang="de-DE" dirty="0"/>
          </a:p>
        </p:txBody>
      </p:sp>
      <p:sp>
        <p:nvSpPr>
          <p:cNvPr id="7" name="Datumsplatzhalter 6"/>
          <p:cNvSpPr>
            <a:spLocks noGrp="1"/>
          </p:cNvSpPr>
          <p:nvPr>
            <p:ph type="dt" sz="half" idx="13"/>
          </p:nvPr>
        </p:nvSpPr>
        <p:spPr/>
        <p:txBody>
          <a:bodyPr/>
          <a:lstStyle/>
          <a:p>
            <a:fld id="{C9389199-E2E1-433B-B227-EB22860FF7B1}" type="datetime1">
              <a:rPr lang="de-DE" smtClean="0"/>
              <a:pPr/>
              <a:t>08.06.2017</a:t>
            </a:fld>
            <a:endParaRPr lang="de-DE"/>
          </a:p>
        </p:txBody>
      </p:sp>
      <p:sp>
        <p:nvSpPr>
          <p:cNvPr id="9" name="Foliennummernplatzhalter 8"/>
          <p:cNvSpPr>
            <a:spLocks noGrp="1"/>
          </p:cNvSpPr>
          <p:nvPr>
            <p:ph type="sldNum" sz="quarter" idx="14"/>
          </p:nvPr>
        </p:nvSpPr>
        <p:spPr/>
        <p:txBody>
          <a:bodyPr/>
          <a:lstStyle/>
          <a:p>
            <a:fld id="{9E5BBBCA-82F5-469F-983F-0225BAAAFE5F}" type="slidenum">
              <a:rPr lang="de-DE" smtClean="0"/>
              <a:pPr/>
              <a:t>‹Nr.›</a:t>
            </a:fld>
            <a:endParaRPr lang="de-DE"/>
          </a:p>
        </p:txBody>
      </p:sp>
      <p:sp>
        <p:nvSpPr>
          <p:cNvPr id="11" name="Fußzeilenplatzhalter 10"/>
          <p:cNvSpPr>
            <a:spLocks noGrp="1"/>
          </p:cNvSpPr>
          <p:nvPr>
            <p:ph type="ftr" sz="quarter" idx="15"/>
          </p:nvPr>
        </p:nvSpPr>
        <p:spPr/>
        <p:txBody>
          <a:bodyPr/>
          <a:lstStyle/>
          <a:p>
            <a:r>
              <a:rPr lang="de-DE" smtClean="0"/>
              <a:t>Fairtrade - HANDEL NEU DENKEN</a:t>
            </a:r>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Zwei_Bilder_mit_Beschreibung_Folie">
    <p:spTree>
      <p:nvGrpSpPr>
        <p:cNvPr id="1" name=""/>
        <p:cNvGrpSpPr/>
        <p:nvPr/>
      </p:nvGrpSpPr>
      <p:grpSpPr>
        <a:xfrm>
          <a:off x="0" y="0"/>
          <a:ext cx="0" cy="0"/>
          <a:chOff x="0" y="0"/>
          <a:chExt cx="0" cy="0"/>
        </a:xfrm>
      </p:grpSpPr>
      <p:sp>
        <p:nvSpPr>
          <p:cNvPr id="10"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2" name="Bildplatzhalter 11"/>
          <p:cNvSpPr>
            <a:spLocks noGrp="1"/>
          </p:cNvSpPr>
          <p:nvPr>
            <p:ph type="pic" sz="quarter" idx="10"/>
          </p:nvPr>
        </p:nvSpPr>
        <p:spPr>
          <a:xfrm>
            <a:off x="359999" y="1800000"/>
            <a:ext cx="5904945" cy="3745021"/>
          </a:xfrm>
          <a:prstGeom prst="rect">
            <a:avLst/>
          </a:prstGeom>
        </p:spPr>
        <p:txBody>
          <a:bodyPr/>
          <a:lstStyle/>
          <a:p>
            <a:endParaRPr lang="de-DE" dirty="0"/>
          </a:p>
        </p:txBody>
      </p:sp>
      <p:sp>
        <p:nvSpPr>
          <p:cNvPr id="14" name="Bildplatzhalter 13"/>
          <p:cNvSpPr>
            <a:spLocks noGrp="1"/>
          </p:cNvSpPr>
          <p:nvPr>
            <p:ph type="pic" sz="quarter" idx="11"/>
          </p:nvPr>
        </p:nvSpPr>
        <p:spPr>
          <a:xfrm>
            <a:off x="6552977" y="1800000"/>
            <a:ext cx="5867023" cy="3744416"/>
          </a:xfrm>
          <a:prstGeom prst="rect">
            <a:avLst/>
          </a:prstGeom>
        </p:spPr>
        <p:txBody>
          <a:bodyPr/>
          <a:lstStyle/>
          <a:p>
            <a:endParaRPr lang="de-DE" dirty="0"/>
          </a:p>
        </p:txBody>
      </p:sp>
      <p:sp>
        <p:nvSpPr>
          <p:cNvPr id="16" name="Textplatzhalter 15"/>
          <p:cNvSpPr>
            <a:spLocks noGrp="1"/>
          </p:cNvSpPr>
          <p:nvPr>
            <p:ph type="body" sz="quarter" idx="12"/>
          </p:nvPr>
        </p:nvSpPr>
        <p:spPr>
          <a:xfrm>
            <a:off x="360289" y="5725021"/>
            <a:ext cx="5904656" cy="2880817"/>
          </a:xfrm>
          <a:prstGeom prst="rect">
            <a:avLst/>
          </a:prstGeom>
        </p:spPr>
        <p:txBody>
          <a:bodyPr/>
          <a:lstStyle>
            <a:lvl1pPr marL="0" indent="0">
              <a:spcBef>
                <a:spcPts val="0"/>
              </a:spcBef>
              <a:buNone/>
              <a:defRPr sz="2500"/>
            </a:lvl1pPr>
          </a:lstStyle>
          <a:p>
            <a:pPr lvl="0"/>
            <a:endParaRPr lang="de-DE" dirty="0"/>
          </a:p>
        </p:txBody>
      </p:sp>
      <p:sp>
        <p:nvSpPr>
          <p:cNvPr id="18" name="Textplatzhalter 17"/>
          <p:cNvSpPr>
            <a:spLocks noGrp="1"/>
          </p:cNvSpPr>
          <p:nvPr>
            <p:ph type="body" sz="quarter" idx="13"/>
          </p:nvPr>
        </p:nvSpPr>
        <p:spPr>
          <a:xfrm>
            <a:off x="6552977" y="5725021"/>
            <a:ext cx="5904656" cy="2880817"/>
          </a:xfrm>
          <a:prstGeom prst="rect">
            <a:avLst/>
          </a:prstGeom>
        </p:spPr>
        <p:txBody>
          <a:bodyPr/>
          <a:lstStyle>
            <a:lvl1pPr marL="0" indent="0">
              <a:spcBef>
                <a:spcPts val="0"/>
              </a:spcBef>
              <a:buNone/>
              <a:defRPr sz="2500"/>
            </a:lvl1pPr>
          </a:lstStyle>
          <a:p>
            <a:pPr lvl="0"/>
            <a:endParaRPr lang="de-DE" dirty="0"/>
          </a:p>
        </p:txBody>
      </p:sp>
      <p:sp>
        <p:nvSpPr>
          <p:cNvPr id="7" name="Datumsplatzhalter 6"/>
          <p:cNvSpPr>
            <a:spLocks noGrp="1"/>
          </p:cNvSpPr>
          <p:nvPr>
            <p:ph type="dt" sz="half" idx="14"/>
          </p:nvPr>
        </p:nvSpPr>
        <p:spPr/>
        <p:txBody>
          <a:bodyPr/>
          <a:lstStyle/>
          <a:p>
            <a:fld id="{1FC54E21-2A60-43FC-AEC3-E1AE73507910}" type="datetime1">
              <a:rPr lang="de-DE" smtClean="0"/>
              <a:pPr/>
              <a:t>08.06.2017</a:t>
            </a:fld>
            <a:endParaRPr lang="de-DE" dirty="0"/>
          </a:p>
        </p:txBody>
      </p:sp>
      <p:sp>
        <p:nvSpPr>
          <p:cNvPr id="8" name="Foliennummernplatzhalter 7"/>
          <p:cNvSpPr>
            <a:spLocks noGrp="1"/>
          </p:cNvSpPr>
          <p:nvPr>
            <p:ph type="sldNum" sz="quarter" idx="15"/>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6"/>
          </p:nvPr>
        </p:nvSpPr>
        <p:spPr/>
        <p:txBody>
          <a:bodyPr/>
          <a:lstStyle/>
          <a:p>
            <a:r>
              <a:rPr lang="de-DE" smtClean="0"/>
              <a:t>Fairtrade - HANDEL NEU DENKEN</a:t>
            </a:r>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ufzählung_Bild_links_Foli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2" name="Bildplatzhalter 11"/>
          <p:cNvSpPr>
            <a:spLocks noGrp="1"/>
          </p:cNvSpPr>
          <p:nvPr>
            <p:ph type="pic" sz="quarter" idx="11"/>
          </p:nvPr>
        </p:nvSpPr>
        <p:spPr>
          <a:xfrm>
            <a:off x="360363" y="1836589"/>
            <a:ext cx="6696670" cy="6623411"/>
          </a:xfrm>
          <a:prstGeom prst="rect">
            <a:avLst/>
          </a:prstGeom>
        </p:spPr>
        <p:txBody>
          <a:bodyPr/>
          <a:lstStyle/>
          <a:p>
            <a:endParaRPr lang="de-DE" dirty="0"/>
          </a:p>
        </p:txBody>
      </p:sp>
      <p:sp>
        <p:nvSpPr>
          <p:cNvPr id="14" name="Textplatzhalter 13"/>
          <p:cNvSpPr>
            <a:spLocks noGrp="1"/>
          </p:cNvSpPr>
          <p:nvPr>
            <p:ph type="body" sz="quarter" idx="12" hasCustomPrompt="1"/>
          </p:nvPr>
        </p:nvSpPr>
        <p:spPr>
          <a:xfrm>
            <a:off x="7273057" y="1836589"/>
            <a:ext cx="4968156" cy="6624736"/>
          </a:xfrm>
          <a:prstGeom prst="rect">
            <a:avLst/>
          </a:prstGeom>
        </p:spPr>
        <p:txBody>
          <a:bodyPr/>
          <a:lstStyle>
            <a:lvl1pPr>
              <a:spcBef>
                <a:spcPts val="0"/>
              </a:spcBef>
              <a:spcAft>
                <a:spcPts val="1200"/>
              </a:spcAft>
              <a:buClr>
                <a:srgbClr val="00B9E4"/>
              </a:buClr>
              <a:defRPr sz="2500">
                <a:latin typeface="Calibri" pitchFamily="34" charset="0"/>
              </a:defRPr>
            </a:lvl1pPr>
          </a:lstStyle>
          <a:p>
            <a:pPr lvl="0"/>
            <a:r>
              <a:rPr lang="de-DE" sz="2500" dirty="0" smtClean="0">
                <a:latin typeface="Calibri" pitchFamily="34" charset="0"/>
              </a:rPr>
              <a:t>Aufzählungen</a:t>
            </a:r>
          </a:p>
          <a:p>
            <a:pPr lvl="0"/>
            <a:r>
              <a:rPr lang="de-DE" sz="2500" dirty="0" smtClean="0">
                <a:latin typeface="Calibri" pitchFamily="34" charset="0"/>
              </a:rPr>
              <a:t>Aufzählungen</a:t>
            </a:r>
          </a:p>
          <a:p>
            <a:pPr lvl="0"/>
            <a:endParaRPr lang="de-DE" dirty="0"/>
          </a:p>
        </p:txBody>
      </p:sp>
      <p:sp>
        <p:nvSpPr>
          <p:cNvPr id="6" name="Datumsplatzhalter 5"/>
          <p:cNvSpPr>
            <a:spLocks noGrp="1"/>
          </p:cNvSpPr>
          <p:nvPr>
            <p:ph type="dt" sz="half" idx="13"/>
          </p:nvPr>
        </p:nvSpPr>
        <p:spPr/>
        <p:txBody>
          <a:bodyPr/>
          <a:lstStyle/>
          <a:p>
            <a:fld id="{9105235D-76C0-4C64-AEF7-3B17664A46D6}" type="datetime1">
              <a:rPr lang="de-DE" smtClean="0"/>
              <a:pPr/>
              <a:t>08.06.2017</a:t>
            </a:fld>
            <a:endParaRPr lang="de-DE"/>
          </a:p>
        </p:txBody>
      </p:sp>
      <p:sp>
        <p:nvSpPr>
          <p:cNvPr id="7" name="Foliennummernplatzhalter 6"/>
          <p:cNvSpPr>
            <a:spLocks noGrp="1"/>
          </p:cNvSpPr>
          <p:nvPr>
            <p:ph type="sldNum" sz="quarter" idx="14"/>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ext page small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00000" y="612453"/>
            <a:ext cx="11160000" cy="535244"/>
          </a:xfrm>
          <a:prstGeom prst="rect">
            <a:avLst/>
          </a:prstGeom>
        </p:spPr>
        <p:txBody>
          <a:bodyPr/>
          <a:lstStyle/>
          <a:p>
            <a:r>
              <a:rPr lang="de-DE" dirty="0" smtClean="0"/>
              <a:t>TITELMASTERFORMAT DURCH KLICKEN BEARBEITEN</a:t>
            </a:r>
            <a:endParaRPr lang="de-DE" dirty="0"/>
          </a:p>
        </p:txBody>
      </p:sp>
      <p:sp>
        <p:nvSpPr>
          <p:cNvPr id="7" name="Bildplatzhalter 6"/>
          <p:cNvSpPr>
            <a:spLocks noGrp="1"/>
          </p:cNvSpPr>
          <p:nvPr>
            <p:ph type="pic" sz="quarter" idx="13" hasCustomPrompt="1"/>
          </p:nvPr>
        </p:nvSpPr>
        <p:spPr>
          <a:xfrm>
            <a:off x="936353" y="2772693"/>
            <a:ext cx="7704856" cy="5688632"/>
          </a:xfrm>
          <a:prstGeom prst="rect">
            <a:avLst/>
          </a:prstGeom>
        </p:spPr>
        <p:txBody>
          <a:bodyPr/>
          <a:lstStyle>
            <a:lvl1pPr>
              <a:defRPr b="1">
                <a:latin typeface="Calibri" pitchFamily="34" charset="0"/>
              </a:defRPr>
            </a:lvl1pPr>
          </a:lstStyle>
          <a:p>
            <a:r>
              <a:rPr lang="de-DE" dirty="0" smtClean="0"/>
              <a:t>BILD DURCH KLICKEN AUF SYMBOL HINZUFÜGEN</a:t>
            </a:r>
            <a:endParaRPr lang="de-DE" dirty="0"/>
          </a:p>
        </p:txBody>
      </p:sp>
      <p:sp>
        <p:nvSpPr>
          <p:cNvPr id="8" name="Inhaltsplatzhalter 14"/>
          <p:cNvSpPr>
            <a:spLocks noGrp="1"/>
          </p:cNvSpPr>
          <p:nvPr>
            <p:ph sz="quarter" idx="14" hasCustomPrompt="1"/>
          </p:nvPr>
        </p:nvSpPr>
        <p:spPr>
          <a:xfrm>
            <a:off x="936353" y="1908597"/>
            <a:ext cx="11521280" cy="574675"/>
          </a:xfrm>
          <a:prstGeom prst="rect">
            <a:avLst/>
          </a:prstGeom>
        </p:spPr>
        <p:txBody>
          <a:bodyPr/>
          <a:lstStyle>
            <a:lvl1pPr>
              <a:defRPr sz="2800" b="1">
                <a:solidFill>
                  <a:schemeClr val="tx1"/>
                </a:solidFill>
                <a:latin typeface="Calibri" pitchFamily="34" charset="0"/>
              </a:defRPr>
            </a:lvl1pPr>
          </a:lstStyle>
          <a:p>
            <a:pPr lvl="0"/>
            <a:r>
              <a:rPr lang="de-DE" dirty="0" smtClean="0"/>
              <a:t>ÜBERSCHRIFT</a:t>
            </a:r>
            <a:endParaRPr lang="de-DE" dirty="0"/>
          </a:p>
        </p:txBody>
      </p:sp>
      <p:sp>
        <p:nvSpPr>
          <p:cNvPr id="9" name="Inhaltsplatzhalter 2"/>
          <p:cNvSpPr>
            <a:spLocks noGrp="1"/>
          </p:cNvSpPr>
          <p:nvPr>
            <p:ph idx="15" hasCustomPrompt="1"/>
          </p:nvPr>
        </p:nvSpPr>
        <p:spPr>
          <a:xfrm>
            <a:off x="9001249" y="2772693"/>
            <a:ext cx="3457369" cy="5688632"/>
          </a:xfrm>
          <a:prstGeom prst="rect">
            <a:avLst/>
          </a:prstGeom>
        </p:spPr>
        <p:txBody>
          <a:bodyPr/>
          <a:lstStyle>
            <a:lvl1pPr>
              <a:spcAft>
                <a:spcPts val="3500"/>
              </a:spcAft>
              <a:defRPr b="1">
                <a:latin typeface="Calibri" pitchFamily="34" charset="0"/>
              </a:defRPr>
            </a:lvl1pPr>
            <a:lvl2pPr>
              <a:buClr>
                <a:srgbClr val="00B9E4"/>
              </a:buClr>
              <a:buFont typeface="Arial" pitchFamily="34" charset="0"/>
              <a:buNone/>
              <a:defRPr sz="2500" b="0" baseline="0">
                <a:latin typeface="Calibri" pitchFamily="34" charset="0"/>
              </a:defRPr>
            </a:lvl2pPr>
            <a:lvl3pPr>
              <a:buClr>
                <a:srgbClr val="00B9E4"/>
              </a:buClr>
              <a:buFont typeface="Arial" pitchFamily="34" charset="0"/>
              <a:buChar char="•"/>
              <a:defRPr sz="2400" baseline="0">
                <a:latin typeface="Calibri" pitchFamily="34" charset="0"/>
              </a:defRPr>
            </a:lvl3pPr>
            <a:lvl5pPr>
              <a:spcAft>
                <a:spcPts val="1400"/>
              </a:spcAft>
              <a:defRPr/>
            </a:lvl5pPr>
          </a:lstStyle>
          <a:p>
            <a:pPr lvl="1"/>
            <a:r>
              <a:rPr lang="de-DE" dirty="0" smtClean="0"/>
              <a:t> AUFZÄHLUNG</a:t>
            </a:r>
          </a:p>
        </p:txBody>
      </p:sp>
    </p:spTree>
    <p:extLst>
      <p:ext uri="{BB962C8B-B14F-4D97-AF65-F5344CB8AC3E}">
        <p14:creationId xmlns:p14="http://schemas.microsoft.com/office/powerpoint/2010/main" xmlns="" val="3411954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AU" smtClean="0"/>
              <a:t>Fairtrade - HANDEL NEU DENKEN</a:t>
            </a:r>
            <a:endParaRPr lang="en-A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ernbotschaft_Folie">
    <p:spTree>
      <p:nvGrpSpPr>
        <p:cNvPr id="1" name=""/>
        <p:cNvGrpSpPr/>
        <p:nvPr/>
      </p:nvGrpSpPr>
      <p:grpSpPr>
        <a:xfrm>
          <a:off x="0" y="0"/>
          <a:ext cx="0" cy="0"/>
          <a:chOff x="0" y="0"/>
          <a:chExt cx="0" cy="0"/>
        </a:xfrm>
      </p:grpSpPr>
      <p:sp>
        <p:nvSpPr>
          <p:cNvPr id="3"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tx1"/>
                </a:solidFill>
                <a:latin typeface="Calibri" pitchFamily="34" charset="0"/>
              </a:defRPr>
            </a:lvl1pPr>
          </a:lstStyle>
          <a:p>
            <a:r>
              <a:rPr lang="de-DE" dirty="0" smtClean="0"/>
              <a:t>TITEL DURCH KLICKEN BEARBEITEN</a:t>
            </a:r>
            <a:endParaRPr lang="de-DE" dirty="0"/>
          </a:p>
        </p:txBody>
      </p:sp>
      <p:sp>
        <p:nvSpPr>
          <p:cNvPr id="5" name="Bildplatzhalter 4"/>
          <p:cNvSpPr>
            <a:spLocks noGrp="1"/>
          </p:cNvSpPr>
          <p:nvPr>
            <p:ph type="pic" sz="quarter" idx="10"/>
          </p:nvPr>
        </p:nvSpPr>
        <p:spPr>
          <a:xfrm>
            <a:off x="0" y="1404541"/>
            <a:ext cx="12961939" cy="7632451"/>
          </a:xfrm>
          <a:prstGeom prst="rect">
            <a:avLst/>
          </a:prstGeom>
        </p:spPr>
        <p:txBody>
          <a:bodyPr/>
          <a:lstStyle/>
          <a:p>
            <a:endParaRPr lang="de-DE" dirty="0"/>
          </a:p>
        </p:txBody>
      </p:sp>
      <p:sp>
        <p:nvSpPr>
          <p:cNvPr id="7" name="Textplatzhalter 6"/>
          <p:cNvSpPr>
            <a:spLocks noGrp="1"/>
          </p:cNvSpPr>
          <p:nvPr>
            <p:ph type="body" sz="quarter" idx="11" hasCustomPrompt="1"/>
          </p:nvPr>
        </p:nvSpPr>
        <p:spPr>
          <a:xfrm>
            <a:off x="720329" y="4788917"/>
            <a:ext cx="5112568" cy="3168278"/>
          </a:xfrm>
          <a:prstGeom prst="rect">
            <a:avLst/>
          </a:prstGeom>
          <a:solidFill>
            <a:srgbClr val="00B9E4"/>
          </a:solidFill>
        </p:spPr>
        <p:txBody>
          <a:bodyPr/>
          <a:lstStyle>
            <a:lvl1pPr marL="0" indent="0">
              <a:spcBef>
                <a:spcPts val="0"/>
              </a:spcBef>
              <a:buNone/>
              <a:defRPr sz="3500" b="1">
                <a:solidFill>
                  <a:schemeClr val="bg1"/>
                </a:solidFill>
              </a:defRPr>
            </a:lvl1pPr>
          </a:lstStyle>
          <a:p>
            <a:pPr lvl="0"/>
            <a:r>
              <a:rPr lang="de-DE" sz="3500" dirty="0" smtClean="0">
                <a:solidFill>
                  <a:schemeClr val="bg1"/>
                </a:solidFill>
              </a:rPr>
              <a:t>TEXT</a:t>
            </a:r>
            <a:endParaRPr lang="de-DE" dirty="0"/>
          </a:p>
        </p:txBody>
      </p:sp>
      <p:sp>
        <p:nvSpPr>
          <p:cNvPr id="6" name="Datumsplatzhalter 5"/>
          <p:cNvSpPr>
            <a:spLocks noGrp="1"/>
          </p:cNvSpPr>
          <p:nvPr>
            <p:ph type="dt" sz="half" idx="12"/>
          </p:nvPr>
        </p:nvSpPr>
        <p:spPr/>
        <p:txBody>
          <a:bodyPr/>
          <a:lstStyle/>
          <a:p>
            <a:fld id="{2B6A6BB4-DE9A-4B69-8E2A-054E1EB7B364}" type="datetime1">
              <a:rPr lang="de-DE" smtClean="0"/>
              <a:pPr/>
              <a:t>08.06.2017</a:t>
            </a:fld>
            <a:endParaRPr lang="de-DE"/>
          </a:p>
        </p:txBody>
      </p:sp>
      <p:sp>
        <p:nvSpPr>
          <p:cNvPr id="8" name="Foliennummernplatzhalter 7"/>
          <p:cNvSpPr>
            <a:spLocks noGrp="1"/>
          </p:cNvSpPr>
          <p:nvPr>
            <p:ph type="sldNum" sz="quarter" idx="13"/>
          </p:nvPr>
        </p:nvSpPr>
        <p:spPr/>
        <p:txBody>
          <a:bodyPr/>
          <a:lstStyle/>
          <a:p>
            <a:fld id="{25E652D8-9D9C-46FF-8662-7FD6CB2ABFAD}" type="slidenum">
              <a:rPr lang="de-DE" smtClean="0"/>
              <a:pPr/>
              <a:t>‹Nr.›</a:t>
            </a:fld>
            <a:endParaRPr lang="de-DE"/>
          </a:p>
        </p:txBody>
      </p:sp>
      <p:sp>
        <p:nvSpPr>
          <p:cNvPr id="9" name="Fußzeilenplatzhalter 8"/>
          <p:cNvSpPr>
            <a:spLocks noGrp="1"/>
          </p:cNvSpPr>
          <p:nvPr>
            <p:ph type="ftr" sz="quarter" idx="14"/>
          </p:nvPr>
        </p:nvSpPr>
        <p:spPr/>
        <p:txBody>
          <a:bodyPr/>
          <a:lstStyle/>
          <a:p>
            <a:r>
              <a:rPr lang="de-DE" smtClean="0"/>
              <a:t>Fairtrade - HANDEL NEU DENKEN</a:t>
            </a:r>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ext page">
    <p:spTree>
      <p:nvGrpSpPr>
        <p:cNvPr id="1" name=""/>
        <p:cNvGrpSpPr/>
        <p:nvPr/>
      </p:nvGrpSpPr>
      <p:grpSpPr>
        <a:xfrm>
          <a:off x="0" y="0"/>
          <a:ext cx="0" cy="0"/>
          <a:chOff x="0" y="0"/>
          <a:chExt cx="0" cy="0"/>
        </a:xfrm>
      </p:grpSpPr>
      <p:sp>
        <p:nvSpPr>
          <p:cNvPr id="2" name="Titel 1"/>
          <p:cNvSpPr>
            <a:spLocks noGrp="1"/>
          </p:cNvSpPr>
          <p:nvPr>
            <p:ph type="title"/>
          </p:nvPr>
        </p:nvSpPr>
        <p:spPr>
          <a:xfrm>
            <a:off x="900000" y="612453"/>
            <a:ext cx="11160000" cy="535244"/>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900000" y="2160000"/>
            <a:ext cx="7344000" cy="64800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1"/>
          </p:nvPr>
        </p:nvSpPr>
        <p:spPr/>
        <p:txBody>
          <a:bodyPr/>
          <a:lstStyle/>
          <a:p>
            <a:r>
              <a:rPr lang="de-CH" smtClean="0"/>
              <a:t>Fairtrade - HANDEL NEU DENKEN</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‹Nr.›</a:t>
            </a:fld>
            <a:endParaRPr lang="de-DE"/>
          </a:p>
        </p:txBody>
      </p:sp>
    </p:spTree>
    <p:extLst>
      <p:ext uri="{BB962C8B-B14F-4D97-AF65-F5344CB8AC3E}">
        <p14:creationId xmlns:p14="http://schemas.microsoft.com/office/powerpoint/2010/main" xmlns="" val="4203293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Überschrift_Gliederung">
    <p:spTree>
      <p:nvGrpSpPr>
        <p:cNvPr id="1" name=""/>
        <p:cNvGrpSpPr/>
        <p:nvPr/>
      </p:nvGrpSpPr>
      <p:grpSpPr>
        <a:xfrm>
          <a:off x="0" y="0"/>
          <a:ext cx="0" cy="0"/>
          <a:chOff x="0" y="0"/>
          <a:chExt cx="0" cy="0"/>
        </a:xfrm>
      </p:grpSpPr>
      <p:sp>
        <p:nvSpPr>
          <p:cNvPr id="3" name="Titel 1"/>
          <p:cNvSpPr>
            <a:spLocks noGrp="1"/>
          </p:cNvSpPr>
          <p:nvPr>
            <p:ph type="ctrTitle" hasCustomPrompt="1"/>
          </p:nvPr>
        </p:nvSpPr>
        <p:spPr>
          <a:xfrm>
            <a:off x="360000" y="540445"/>
            <a:ext cx="10801199" cy="648072"/>
          </a:xfrm>
          <a:prstGeom prst="rect">
            <a:avLst/>
          </a:prstGeom>
        </p:spPr>
        <p:txBody>
          <a:bodyPr/>
          <a:lstStyle>
            <a:lvl1pPr algn="l">
              <a:defRPr sz="3500" b="1">
                <a:solidFill>
                  <a:srgbClr val="5A5B5C"/>
                </a:solidFill>
                <a:latin typeface="Calibri" pitchFamily="34" charset="0"/>
              </a:defRPr>
            </a:lvl1pPr>
          </a:lstStyle>
          <a:p>
            <a:r>
              <a:rPr lang="de-DE" dirty="0" smtClean="0"/>
              <a:t>TITEL DURCH KLICKEN BEARBEITEN</a:t>
            </a:r>
            <a:endParaRPr lang="de-DE" dirty="0"/>
          </a:p>
        </p:txBody>
      </p:sp>
      <p:sp>
        <p:nvSpPr>
          <p:cNvPr id="4" name="Rechteck 3"/>
          <p:cNvSpPr/>
          <p:nvPr userDrawn="1"/>
        </p:nvSpPr>
        <p:spPr>
          <a:xfrm>
            <a:off x="0" y="1404541"/>
            <a:ext cx="12961938" cy="7632000"/>
          </a:xfrm>
          <a:prstGeom prst="rect">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p:cNvSpPr>
            <a:spLocks noGrp="1"/>
          </p:cNvSpPr>
          <p:nvPr>
            <p:ph type="body" sz="quarter" idx="10" hasCustomPrompt="1"/>
          </p:nvPr>
        </p:nvSpPr>
        <p:spPr>
          <a:xfrm>
            <a:off x="360363" y="1836738"/>
            <a:ext cx="10801126" cy="863947"/>
          </a:xfrm>
          <a:prstGeom prst="rect">
            <a:avLst/>
          </a:prstGeom>
        </p:spPr>
        <p:txBody>
          <a:bodyPr/>
          <a:lstStyle>
            <a:lvl1pPr marL="0" indent="0">
              <a:spcBef>
                <a:spcPts val="0"/>
              </a:spcBef>
              <a:buNone/>
              <a:defRPr sz="5400" b="1"/>
            </a:lvl1pPr>
          </a:lstStyle>
          <a:p>
            <a:pPr lvl="0"/>
            <a:r>
              <a:rPr lang="de-DE" dirty="0" smtClean="0"/>
              <a:t>ÜBERSCHRIFT</a:t>
            </a:r>
            <a:endParaRPr lang="de-DE" dirty="0"/>
          </a:p>
        </p:txBody>
      </p:sp>
      <p:sp>
        <p:nvSpPr>
          <p:cNvPr id="8" name="Textplatzhalter 7"/>
          <p:cNvSpPr>
            <a:spLocks noGrp="1"/>
          </p:cNvSpPr>
          <p:nvPr>
            <p:ph type="body" sz="quarter" idx="11" hasCustomPrompt="1"/>
          </p:nvPr>
        </p:nvSpPr>
        <p:spPr>
          <a:xfrm>
            <a:off x="360363" y="2916238"/>
            <a:ext cx="10872787" cy="5616575"/>
          </a:xfrm>
          <a:prstGeom prst="rect">
            <a:avLst/>
          </a:prstGeom>
        </p:spPr>
        <p:txBody>
          <a:bodyPr/>
          <a:lstStyle>
            <a:lvl1pPr marL="0" indent="0">
              <a:spcBef>
                <a:spcPts val="0"/>
              </a:spcBef>
              <a:buNone/>
              <a:defRPr sz="5400" b="1">
                <a:solidFill>
                  <a:schemeClr val="bg1"/>
                </a:solidFill>
              </a:defRPr>
            </a:lvl1pPr>
          </a:lstStyle>
          <a:p>
            <a:pPr lvl="0"/>
            <a:r>
              <a:rPr lang="de-DE" dirty="0" smtClean="0"/>
              <a:t>GLIEDERUNG</a:t>
            </a:r>
            <a:endParaRPr lang="de-DE" dirty="0"/>
          </a:p>
        </p:txBody>
      </p:sp>
      <p:sp>
        <p:nvSpPr>
          <p:cNvPr id="7" name="Datumsplatzhalter 6"/>
          <p:cNvSpPr>
            <a:spLocks noGrp="1"/>
          </p:cNvSpPr>
          <p:nvPr>
            <p:ph type="dt" sz="half" idx="12"/>
          </p:nvPr>
        </p:nvSpPr>
        <p:spPr/>
        <p:txBody>
          <a:bodyPr/>
          <a:lstStyle/>
          <a:p>
            <a:fld id="{930A7BB1-BF00-4B9E-9E13-DC1306CECF86}" type="datetime1">
              <a:rPr lang="de-DE" smtClean="0"/>
              <a:pPr/>
              <a:t>08.06.2017</a:t>
            </a:fld>
            <a:endParaRPr lang="de-DE"/>
          </a:p>
        </p:txBody>
      </p:sp>
      <p:sp>
        <p:nvSpPr>
          <p:cNvPr id="9" name="Foliennummernplatzhalter 8"/>
          <p:cNvSpPr>
            <a:spLocks noGrp="1"/>
          </p:cNvSpPr>
          <p:nvPr>
            <p:ph type="sldNum" sz="quarter" idx="13"/>
          </p:nvPr>
        </p:nvSpPr>
        <p:spPr/>
        <p:txBody>
          <a:bodyPr/>
          <a:lstStyle/>
          <a:p>
            <a:fld id="{25E652D8-9D9C-46FF-8662-7FD6CB2ABFAD}" type="slidenum">
              <a:rPr lang="de-DE" smtClean="0"/>
              <a:pPr/>
              <a:t>‹Nr.›</a:t>
            </a:fld>
            <a:endParaRPr lang="de-DE"/>
          </a:p>
        </p:txBody>
      </p:sp>
      <p:sp>
        <p:nvSpPr>
          <p:cNvPr id="10" name="Fußzeilenplatzhalter 9"/>
          <p:cNvSpPr>
            <a:spLocks noGrp="1"/>
          </p:cNvSpPr>
          <p:nvPr>
            <p:ph type="ftr" sz="quarter" idx="14"/>
          </p:nvPr>
        </p:nvSpPr>
        <p:spPr/>
        <p:txBody>
          <a:bodyPr/>
          <a:lstStyle/>
          <a:p>
            <a:r>
              <a:rPr lang="de-DE" smtClean="0"/>
              <a:t>Fairtrade - HANDEL NEU DENKEN</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Überschrift_Bild_Aufzählu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0" name="Textplatzhalter 9"/>
          <p:cNvSpPr>
            <a:spLocks noGrp="1"/>
          </p:cNvSpPr>
          <p:nvPr>
            <p:ph type="body" sz="quarter" idx="10" hasCustomPrompt="1"/>
          </p:nvPr>
        </p:nvSpPr>
        <p:spPr>
          <a:xfrm>
            <a:off x="360363" y="1800000"/>
            <a:ext cx="11881246" cy="792163"/>
          </a:xfrm>
          <a:prstGeom prst="rect">
            <a:avLst/>
          </a:prstGeom>
        </p:spPr>
        <p:txBody>
          <a:bodyPr/>
          <a:lstStyle>
            <a:lvl1pPr marL="0" indent="0">
              <a:spcBef>
                <a:spcPts val="0"/>
              </a:spcBef>
              <a:buNone/>
              <a:defRPr sz="2800" b="1">
                <a:latin typeface="Calibri" pitchFamily="34" charset="0"/>
              </a:defRPr>
            </a:lvl1pPr>
          </a:lstStyle>
          <a:p>
            <a:pPr lvl="0"/>
            <a:r>
              <a:rPr lang="de-DE" dirty="0" smtClean="0"/>
              <a:t>ÜBERSCHRIFT</a:t>
            </a:r>
          </a:p>
        </p:txBody>
      </p:sp>
      <p:sp>
        <p:nvSpPr>
          <p:cNvPr id="12" name="Bildplatzhalter 11"/>
          <p:cNvSpPr>
            <a:spLocks noGrp="1"/>
          </p:cNvSpPr>
          <p:nvPr>
            <p:ph type="pic" sz="quarter" idx="11"/>
          </p:nvPr>
        </p:nvSpPr>
        <p:spPr>
          <a:xfrm>
            <a:off x="360363" y="2736000"/>
            <a:ext cx="6696670" cy="5724000"/>
          </a:xfrm>
          <a:prstGeom prst="rect">
            <a:avLst/>
          </a:prstGeom>
        </p:spPr>
        <p:txBody>
          <a:bodyPr/>
          <a:lstStyle/>
          <a:p>
            <a:endParaRPr lang="de-DE" dirty="0"/>
          </a:p>
        </p:txBody>
      </p:sp>
      <p:sp>
        <p:nvSpPr>
          <p:cNvPr id="14" name="Textplatzhalter 13"/>
          <p:cNvSpPr>
            <a:spLocks noGrp="1"/>
          </p:cNvSpPr>
          <p:nvPr>
            <p:ph type="body" sz="quarter" idx="12" hasCustomPrompt="1"/>
          </p:nvPr>
        </p:nvSpPr>
        <p:spPr>
          <a:xfrm>
            <a:off x="7273057" y="2735999"/>
            <a:ext cx="4968156" cy="5725326"/>
          </a:xfrm>
          <a:prstGeom prst="rect">
            <a:avLst/>
          </a:prstGeom>
        </p:spPr>
        <p:txBody>
          <a:bodyPr/>
          <a:lstStyle>
            <a:lvl1pPr>
              <a:spcBef>
                <a:spcPts val="0"/>
              </a:spcBef>
              <a:spcAft>
                <a:spcPts val="1200"/>
              </a:spcAft>
              <a:buClr>
                <a:srgbClr val="00B9E4"/>
              </a:buClr>
              <a:defRPr sz="2500">
                <a:latin typeface="Calibri" pitchFamily="34" charset="0"/>
              </a:defRPr>
            </a:lvl1pPr>
          </a:lstStyle>
          <a:p>
            <a:pPr lvl="0"/>
            <a:r>
              <a:rPr lang="de-DE" sz="2500" dirty="0" smtClean="0">
                <a:latin typeface="Calibri" pitchFamily="34" charset="0"/>
              </a:rPr>
              <a:t>Aufzählungen</a:t>
            </a:r>
          </a:p>
          <a:p>
            <a:pPr lvl="0"/>
            <a:r>
              <a:rPr lang="de-DE" sz="2500" dirty="0" smtClean="0">
                <a:latin typeface="Calibri" pitchFamily="34" charset="0"/>
              </a:rPr>
              <a:t>Aufzählungen</a:t>
            </a:r>
          </a:p>
          <a:p>
            <a:pPr lvl="0"/>
            <a:endParaRPr lang="de-DE" dirty="0"/>
          </a:p>
        </p:txBody>
      </p:sp>
      <p:sp>
        <p:nvSpPr>
          <p:cNvPr id="6" name="Datumsplatzhalter 5"/>
          <p:cNvSpPr>
            <a:spLocks noGrp="1"/>
          </p:cNvSpPr>
          <p:nvPr>
            <p:ph type="dt" sz="half" idx="13"/>
          </p:nvPr>
        </p:nvSpPr>
        <p:spPr/>
        <p:txBody>
          <a:bodyPr/>
          <a:lstStyle/>
          <a:p>
            <a:fld id="{3F74DC62-3920-4BFF-9586-6BC1CE6A5695}" type="datetime1">
              <a:rPr lang="de-DE" smtClean="0"/>
              <a:pPr/>
              <a:t>08.06.2017</a:t>
            </a:fld>
            <a:endParaRPr lang="de-DE"/>
          </a:p>
        </p:txBody>
      </p:sp>
      <p:sp>
        <p:nvSpPr>
          <p:cNvPr id="7" name="Foliennummernplatzhalter 6"/>
          <p:cNvSpPr>
            <a:spLocks noGrp="1"/>
          </p:cNvSpPr>
          <p:nvPr>
            <p:ph type="sldNum" sz="quarter" idx="14"/>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Large image and bullets">
    <p:spTree>
      <p:nvGrpSpPr>
        <p:cNvPr id="1" name=""/>
        <p:cNvGrpSpPr/>
        <p:nvPr/>
      </p:nvGrpSpPr>
      <p:grpSpPr>
        <a:xfrm>
          <a:off x="0" y="0"/>
          <a:ext cx="0" cy="0"/>
          <a:chOff x="0" y="0"/>
          <a:chExt cx="0" cy="0"/>
        </a:xfrm>
      </p:grpSpPr>
      <p:sp>
        <p:nvSpPr>
          <p:cNvPr id="2" name="Titel 1"/>
          <p:cNvSpPr>
            <a:spLocks noGrp="1"/>
          </p:cNvSpPr>
          <p:nvPr>
            <p:ph type="title"/>
          </p:nvPr>
        </p:nvSpPr>
        <p:spPr>
          <a:xfrm>
            <a:off x="900002" y="612462"/>
            <a:ext cx="11160000" cy="535245"/>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8532000" y="2831017"/>
            <a:ext cx="3528000" cy="576000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 HANDEL NEU DENKEN</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‹Nr.›</a:t>
            </a:fld>
            <a:endParaRPr lang="de-DE"/>
          </a:p>
        </p:txBody>
      </p:sp>
      <p:sp>
        <p:nvSpPr>
          <p:cNvPr id="7" name="Bildplatzhalter 6"/>
          <p:cNvSpPr>
            <a:spLocks noGrp="1"/>
          </p:cNvSpPr>
          <p:nvPr>
            <p:ph type="pic" sz="quarter" idx="13"/>
          </p:nvPr>
        </p:nvSpPr>
        <p:spPr>
          <a:xfrm>
            <a:off x="900000" y="2880000"/>
            <a:ext cx="7344000" cy="5040000"/>
          </a:xfrm>
          <a:prstGeom prst="rect">
            <a:avLst/>
          </a:prstGeom>
        </p:spPr>
        <p:txBody>
          <a:bodyPr/>
          <a:lstStyle/>
          <a:p>
            <a:r>
              <a:rPr lang="de-DE" smtClean="0"/>
              <a:t>Bild durch Klicken auf Symbol hinzufügen</a:t>
            </a:r>
            <a:endParaRPr lang="de-DE"/>
          </a:p>
        </p:txBody>
      </p:sp>
      <p:sp>
        <p:nvSpPr>
          <p:cNvPr id="8" name="Inhaltsplatzhalter 2"/>
          <p:cNvSpPr>
            <a:spLocks noGrp="1"/>
          </p:cNvSpPr>
          <p:nvPr>
            <p:ph idx="14"/>
          </p:nvPr>
        </p:nvSpPr>
        <p:spPr>
          <a:xfrm>
            <a:off x="900000" y="2160000"/>
            <a:ext cx="7344000" cy="43200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xmlns="" val="1250082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ussage_hervorheben_Text_mit_Bild_Folie">
    <p:spTree>
      <p:nvGrpSpPr>
        <p:cNvPr id="1" name=""/>
        <p:cNvGrpSpPr/>
        <p:nvPr/>
      </p:nvGrpSpPr>
      <p:grpSpPr>
        <a:xfrm>
          <a:off x="0" y="0"/>
          <a:ext cx="0" cy="0"/>
          <a:chOff x="0" y="0"/>
          <a:chExt cx="0" cy="0"/>
        </a:xfrm>
      </p:grpSpPr>
      <p:sp>
        <p:nvSpPr>
          <p:cNvPr id="12" name="Textplatzhalter 11"/>
          <p:cNvSpPr>
            <a:spLocks noGrp="1"/>
          </p:cNvSpPr>
          <p:nvPr>
            <p:ph type="body" sz="quarter" idx="15" hasCustomPrompt="1"/>
          </p:nvPr>
        </p:nvSpPr>
        <p:spPr>
          <a:xfrm>
            <a:off x="6480969" y="1799999"/>
            <a:ext cx="5687566" cy="3420965"/>
          </a:xfrm>
          <a:prstGeom prst="rect">
            <a:avLst/>
          </a:prstGeom>
        </p:spPr>
        <p:txBody>
          <a:bodyPr/>
          <a:lstStyle>
            <a:lvl1pPr>
              <a:buNone/>
              <a:defRPr sz="3500" b="1" baseline="0">
                <a:solidFill>
                  <a:srgbClr val="00B9E4"/>
                </a:solidFill>
              </a:defRPr>
            </a:lvl1pPr>
            <a:lvl2pPr>
              <a:buNone/>
              <a:defRPr b="1">
                <a:latin typeface="Calibri" pitchFamily="34" charset="0"/>
              </a:defRPr>
            </a:lvl2pPr>
            <a:lvl3pPr>
              <a:buNone/>
              <a:defRPr/>
            </a:lvl3pPr>
          </a:lstStyle>
          <a:p>
            <a:pPr lvl="0"/>
            <a:r>
              <a:rPr lang="de-DE" dirty="0" smtClean="0"/>
              <a:t> INTRO-TEXT</a:t>
            </a:r>
          </a:p>
        </p:txBody>
      </p:sp>
      <p:sp>
        <p:nvSpPr>
          <p:cNvPr id="13"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5" name="Bildplatzhalter 14"/>
          <p:cNvSpPr>
            <a:spLocks noGrp="1"/>
          </p:cNvSpPr>
          <p:nvPr>
            <p:ph type="pic" sz="quarter" idx="16"/>
          </p:nvPr>
        </p:nvSpPr>
        <p:spPr>
          <a:xfrm>
            <a:off x="360000" y="1800000"/>
            <a:ext cx="5903913" cy="6192838"/>
          </a:xfrm>
          <a:prstGeom prst="rect">
            <a:avLst/>
          </a:prstGeom>
        </p:spPr>
        <p:txBody>
          <a:bodyPr/>
          <a:lstStyle/>
          <a:p>
            <a:endParaRPr lang="de-DE" dirty="0"/>
          </a:p>
        </p:txBody>
      </p:sp>
      <p:sp>
        <p:nvSpPr>
          <p:cNvPr id="17" name="Textplatzhalter 16"/>
          <p:cNvSpPr>
            <a:spLocks noGrp="1"/>
          </p:cNvSpPr>
          <p:nvPr>
            <p:ph type="body" sz="quarter" idx="17" hasCustomPrompt="1"/>
          </p:nvPr>
        </p:nvSpPr>
        <p:spPr>
          <a:xfrm>
            <a:off x="6480970" y="5364981"/>
            <a:ext cx="5688632" cy="576064"/>
          </a:xfrm>
          <a:prstGeom prst="rect">
            <a:avLst/>
          </a:prstGeom>
        </p:spPr>
        <p:txBody>
          <a:bodyPr/>
          <a:lstStyle>
            <a:lvl1pPr>
              <a:buNone/>
              <a:defRPr sz="2800" b="1"/>
            </a:lvl1pPr>
          </a:lstStyle>
          <a:p>
            <a:pPr lvl="0"/>
            <a:r>
              <a:rPr lang="de-DE" dirty="0" smtClean="0"/>
              <a:t>ZWISCHENÜBERSCHRIFT</a:t>
            </a:r>
            <a:endParaRPr lang="de-DE" dirty="0"/>
          </a:p>
        </p:txBody>
      </p:sp>
      <p:sp>
        <p:nvSpPr>
          <p:cNvPr id="19" name="Textplatzhalter 18"/>
          <p:cNvSpPr>
            <a:spLocks noGrp="1"/>
          </p:cNvSpPr>
          <p:nvPr>
            <p:ph type="body" sz="quarter" idx="18"/>
          </p:nvPr>
        </p:nvSpPr>
        <p:spPr>
          <a:xfrm>
            <a:off x="6480970" y="6085061"/>
            <a:ext cx="5688632" cy="1872208"/>
          </a:xfrm>
          <a:prstGeom prst="rect">
            <a:avLst/>
          </a:prstGeom>
        </p:spPr>
        <p:txBody>
          <a:bodyPr/>
          <a:lstStyle>
            <a:lvl1pPr>
              <a:buNone/>
              <a:defRPr sz="2400"/>
            </a:lvl1pPr>
          </a:lstStyle>
          <a:p>
            <a:pPr lvl="0"/>
            <a:r>
              <a:rPr lang="de-DE" dirty="0" smtClean="0"/>
              <a:t>Text</a:t>
            </a:r>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sp>
        <p:nvSpPr>
          <p:cNvPr id="3" name="Titel 1"/>
          <p:cNvSpPr>
            <a:spLocks noGrp="1"/>
          </p:cNvSpPr>
          <p:nvPr>
            <p:ph type="ctrTitle" hasCustomPrompt="1"/>
          </p:nvPr>
        </p:nvSpPr>
        <p:spPr>
          <a:xfrm>
            <a:off x="360000" y="540445"/>
            <a:ext cx="10801199" cy="648072"/>
          </a:xfrm>
          <a:prstGeom prst="rect">
            <a:avLst/>
          </a:prstGeom>
        </p:spPr>
        <p:txBody>
          <a:bodyPr/>
          <a:lstStyle>
            <a:lvl1pPr algn="l">
              <a:defRPr sz="3500" b="1">
                <a:solidFill>
                  <a:srgbClr val="5A5B5C"/>
                </a:solidFill>
                <a:latin typeface="Calibri" pitchFamily="34" charset="0"/>
              </a:defRPr>
            </a:lvl1pPr>
          </a:lstStyle>
          <a:p>
            <a:r>
              <a:rPr lang="de-DE" dirty="0" smtClean="0"/>
              <a:t>TITEL DURCH KLICKEN BEARBEITEN</a:t>
            </a:r>
            <a:endParaRPr lang="de-DE" dirty="0"/>
          </a:p>
        </p:txBody>
      </p:sp>
      <p:sp>
        <p:nvSpPr>
          <p:cNvPr id="4" name="Datumsplatzhalter 3"/>
          <p:cNvSpPr>
            <a:spLocks noGrp="1"/>
          </p:cNvSpPr>
          <p:nvPr>
            <p:ph type="dt" sz="half" idx="10"/>
          </p:nvPr>
        </p:nvSpPr>
        <p:spPr/>
        <p:txBody>
          <a:bodyPr/>
          <a:lstStyle/>
          <a:p>
            <a:fld id="{DC550FBD-6344-4E2E-9A99-314A0D8CD3EF}" type="datetime1">
              <a:rPr lang="de-DE" smtClean="0"/>
              <a:pPr/>
              <a:t>08.06.2017</a:t>
            </a:fld>
            <a:endParaRPr lang="de-DE"/>
          </a:p>
        </p:txBody>
      </p:sp>
      <p:sp>
        <p:nvSpPr>
          <p:cNvPr id="5" name="Foliennummernplatzhalter 4"/>
          <p:cNvSpPr>
            <a:spLocks noGrp="1"/>
          </p:cNvSpPr>
          <p:nvPr>
            <p:ph type="sldNum" sz="quarter" idx="11"/>
          </p:nvPr>
        </p:nvSpPr>
        <p:spPr/>
        <p:txBody>
          <a:bodyPr/>
          <a:lstStyle/>
          <a:p>
            <a:fld id="{25E652D8-9D9C-46FF-8662-7FD6CB2ABFAD}" type="slidenum">
              <a:rPr lang="de-DE" smtClean="0"/>
              <a:pPr/>
              <a:t>‹Nr.›</a:t>
            </a:fld>
            <a:endParaRPr lang="de-DE"/>
          </a:p>
        </p:txBody>
      </p:sp>
      <p:sp>
        <p:nvSpPr>
          <p:cNvPr id="6" name="Fußzeilenplatzhalter 5"/>
          <p:cNvSpPr>
            <a:spLocks noGrp="1"/>
          </p:cNvSpPr>
          <p:nvPr>
            <p:ph type="ftr" sz="quarter" idx="12"/>
          </p:nvPr>
        </p:nvSpPr>
        <p:spPr/>
        <p:txBody>
          <a:bodyPr/>
          <a:lstStyle/>
          <a:p>
            <a:r>
              <a:rPr lang="de-DE" smtClean="0"/>
              <a:t>Fairtrade - HANDEL NEU DENKEN</a:t>
            </a:r>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Überschrift_Gliederung">
    <p:spTree>
      <p:nvGrpSpPr>
        <p:cNvPr id="1" name=""/>
        <p:cNvGrpSpPr/>
        <p:nvPr/>
      </p:nvGrpSpPr>
      <p:grpSpPr>
        <a:xfrm>
          <a:off x="0" y="0"/>
          <a:ext cx="0" cy="0"/>
          <a:chOff x="0" y="0"/>
          <a:chExt cx="0" cy="0"/>
        </a:xfrm>
      </p:grpSpPr>
      <p:sp>
        <p:nvSpPr>
          <p:cNvPr id="3" name="Titel 1"/>
          <p:cNvSpPr>
            <a:spLocks noGrp="1"/>
          </p:cNvSpPr>
          <p:nvPr>
            <p:ph type="ctrTitle" hasCustomPrompt="1"/>
          </p:nvPr>
        </p:nvSpPr>
        <p:spPr>
          <a:xfrm>
            <a:off x="360000" y="540445"/>
            <a:ext cx="10801199" cy="648072"/>
          </a:xfrm>
          <a:prstGeom prst="rect">
            <a:avLst/>
          </a:prstGeom>
        </p:spPr>
        <p:txBody>
          <a:bodyPr/>
          <a:lstStyle>
            <a:lvl1pPr algn="l">
              <a:defRPr sz="3500" b="1">
                <a:solidFill>
                  <a:srgbClr val="5A5B5C"/>
                </a:solidFill>
                <a:latin typeface="Calibri" pitchFamily="34" charset="0"/>
              </a:defRPr>
            </a:lvl1pPr>
          </a:lstStyle>
          <a:p>
            <a:r>
              <a:rPr lang="de-DE" dirty="0" smtClean="0"/>
              <a:t>TITEL DURCH KLICKEN BEARBEITEN</a:t>
            </a:r>
            <a:endParaRPr lang="de-DE" dirty="0"/>
          </a:p>
        </p:txBody>
      </p:sp>
      <p:sp>
        <p:nvSpPr>
          <p:cNvPr id="4" name="Rechteck 3"/>
          <p:cNvSpPr/>
          <p:nvPr userDrawn="1"/>
        </p:nvSpPr>
        <p:spPr>
          <a:xfrm>
            <a:off x="0" y="1404541"/>
            <a:ext cx="12961938" cy="7632000"/>
          </a:xfrm>
          <a:prstGeom prst="rect">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p:cNvSpPr>
            <a:spLocks noGrp="1"/>
          </p:cNvSpPr>
          <p:nvPr>
            <p:ph type="body" sz="quarter" idx="10" hasCustomPrompt="1"/>
          </p:nvPr>
        </p:nvSpPr>
        <p:spPr>
          <a:xfrm>
            <a:off x="360363" y="1836738"/>
            <a:ext cx="10801126" cy="863947"/>
          </a:xfrm>
          <a:prstGeom prst="rect">
            <a:avLst/>
          </a:prstGeom>
        </p:spPr>
        <p:txBody>
          <a:bodyPr/>
          <a:lstStyle>
            <a:lvl1pPr marL="0" indent="0">
              <a:spcBef>
                <a:spcPts val="0"/>
              </a:spcBef>
              <a:buNone/>
              <a:defRPr sz="5400" b="1"/>
            </a:lvl1pPr>
          </a:lstStyle>
          <a:p>
            <a:pPr lvl="0"/>
            <a:r>
              <a:rPr lang="de-DE" dirty="0" smtClean="0"/>
              <a:t>ÜBERSCHRIFT</a:t>
            </a:r>
            <a:endParaRPr lang="de-DE" dirty="0"/>
          </a:p>
        </p:txBody>
      </p:sp>
      <p:sp>
        <p:nvSpPr>
          <p:cNvPr id="8" name="Textplatzhalter 7"/>
          <p:cNvSpPr>
            <a:spLocks noGrp="1"/>
          </p:cNvSpPr>
          <p:nvPr>
            <p:ph type="body" sz="quarter" idx="11" hasCustomPrompt="1"/>
          </p:nvPr>
        </p:nvSpPr>
        <p:spPr>
          <a:xfrm>
            <a:off x="360363" y="2916238"/>
            <a:ext cx="10872787" cy="5616575"/>
          </a:xfrm>
          <a:prstGeom prst="rect">
            <a:avLst/>
          </a:prstGeom>
        </p:spPr>
        <p:txBody>
          <a:bodyPr/>
          <a:lstStyle>
            <a:lvl1pPr marL="0" indent="0">
              <a:spcBef>
                <a:spcPts val="0"/>
              </a:spcBef>
              <a:buNone/>
              <a:defRPr sz="5400" b="1">
                <a:solidFill>
                  <a:schemeClr val="bg1"/>
                </a:solidFill>
              </a:defRPr>
            </a:lvl1pPr>
          </a:lstStyle>
          <a:p>
            <a:pPr lvl="0"/>
            <a:r>
              <a:rPr lang="de-DE" dirty="0" smtClean="0"/>
              <a:t>GLIEDERUNG</a:t>
            </a:r>
            <a:endParaRPr lang="de-DE" dirty="0"/>
          </a:p>
        </p:txBody>
      </p:sp>
      <p:sp>
        <p:nvSpPr>
          <p:cNvPr id="7" name="Datumsplatzhalter 6"/>
          <p:cNvSpPr>
            <a:spLocks noGrp="1"/>
          </p:cNvSpPr>
          <p:nvPr>
            <p:ph type="dt" sz="half" idx="12"/>
          </p:nvPr>
        </p:nvSpPr>
        <p:spPr/>
        <p:txBody>
          <a:bodyPr/>
          <a:lstStyle/>
          <a:p>
            <a:fld id="{1332EE9F-E8D7-4941-A9CF-D5B316FC6D79}" type="datetime1">
              <a:rPr lang="de-DE" smtClean="0"/>
              <a:pPr/>
              <a:t>08.06.2017</a:t>
            </a:fld>
            <a:endParaRPr lang="de-DE"/>
          </a:p>
        </p:txBody>
      </p:sp>
      <p:sp>
        <p:nvSpPr>
          <p:cNvPr id="9" name="Foliennummernplatzhalter 8"/>
          <p:cNvSpPr>
            <a:spLocks noGrp="1"/>
          </p:cNvSpPr>
          <p:nvPr>
            <p:ph type="sldNum" sz="quarter" idx="13"/>
          </p:nvPr>
        </p:nvSpPr>
        <p:spPr/>
        <p:txBody>
          <a:bodyPr/>
          <a:lstStyle/>
          <a:p>
            <a:fld id="{25E652D8-9D9C-46FF-8662-7FD6CB2ABFAD}" type="slidenum">
              <a:rPr lang="de-DE" smtClean="0"/>
              <a:pPr/>
              <a:t>‹Nr.›</a:t>
            </a:fld>
            <a:endParaRPr lang="de-DE"/>
          </a:p>
        </p:txBody>
      </p:sp>
      <p:sp>
        <p:nvSpPr>
          <p:cNvPr id="10" name="Fußzeilenplatzhalter 9"/>
          <p:cNvSpPr>
            <a:spLocks noGrp="1"/>
          </p:cNvSpPr>
          <p:nvPr>
            <p:ph type="ftr" sz="quarter" idx="14"/>
          </p:nvPr>
        </p:nvSpPr>
        <p:spPr/>
        <p:txBody>
          <a:bodyPr/>
          <a:lstStyle/>
          <a:p>
            <a:r>
              <a:rPr lang="de-DE" smtClean="0"/>
              <a:t>Fairtrade - HANDEL NEU DENKEN</a:t>
            </a:r>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_Text_Kernbotschaft">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0" y="1404541"/>
            <a:ext cx="12961939" cy="7632451"/>
          </a:xfrm>
          <a:prstGeom prst="rect">
            <a:avLst/>
          </a:prstGeom>
        </p:spPr>
        <p:txBody>
          <a:bodyPr/>
          <a:lstStyle/>
          <a:p>
            <a:endParaRPr lang="de-DE" dirty="0"/>
          </a:p>
        </p:txBody>
      </p:sp>
      <p:sp>
        <p:nvSpPr>
          <p:cNvPr id="3"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tx1"/>
                </a:solidFill>
                <a:latin typeface="Calibri" pitchFamily="34" charset="0"/>
              </a:defRPr>
            </a:lvl1pPr>
          </a:lstStyle>
          <a:p>
            <a:r>
              <a:rPr lang="de-DE" dirty="0" smtClean="0"/>
              <a:t>TITEL DURCH KLICKEN BEARBEITEN</a:t>
            </a:r>
            <a:endParaRPr lang="de-DE" dirty="0"/>
          </a:p>
        </p:txBody>
      </p:sp>
      <p:sp>
        <p:nvSpPr>
          <p:cNvPr id="6" name="Datumsplatzhalter 5"/>
          <p:cNvSpPr>
            <a:spLocks noGrp="1"/>
          </p:cNvSpPr>
          <p:nvPr>
            <p:ph type="dt" sz="half" idx="12"/>
          </p:nvPr>
        </p:nvSpPr>
        <p:spPr/>
        <p:txBody>
          <a:bodyPr/>
          <a:lstStyle/>
          <a:p>
            <a:fld id="{AD8D2884-6683-4500-BBB1-C415C549FDFA}" type="datetime1">
              <a:rPr lang="de-DE" smtClean="0"/>
              <a:pPr/>
              <a:t>08.06.2017</a:t>
            </a:fld>
            <a:endParaRPr lang="de-DE"/>
          </a:p>
        </p:txBody>
      </p:sp>
      <p:sp>
        <p:nvSpPr>
          <p:cNvPr id="8" name="Foliennummernplatzhalter 7"/>
          <p:cNvSpPr>
            <a:spLocks noGrp="1"/>
          </p:cNvSpPr>
          <p:nvPr>
            <p:ph type="sldNum" sz="quarter" idx="13"/>
          </p:nvPr>
        </p:nvSpPr>
        <p:spPr/>
        <p:txBody>
          <a:bodyPr/>
          <a:lstStyle/>
          <a:p>
            <a:fld id="{25E652D8-9D9C-46FF-8662-7FD6CB2ABFAD}" type="slidenum">
              <a:rPr lang="de-DE" smtClean="0"/>
              <a:pPr/>
              <a:t>‹Nr.›</a:t>
            </a:fld>
            <a:endParaRPr lang="de-DE"/>
          </a:p>
        </p:txBody>
      </p:sp>
      <p:sp>
        <p:nvSpPr>
          <p:cNvPr id="9" name="Fußzeilenplatzhalter 8"/>
          <p:cNvSpPr>
            <a:spLocks noGrp="1"/>
          </p:cNvSpPr>
          <p:nvPr>
            <p:ph type="ftr" sz="quarter" idx="14"/>
          </p:nvPr>
        </p:nvSpPr>
        <p:spPr/>
        <p:txBody>
          <a:bodyPr/>
          <a:lstStyle/>
          <a:p>
            <a:r>
              <a:rPr lang="de-DE" smtClean="0"/>
              <a:t>Fairtrade - HANDEL NEU DENKEN</a:t>
            </a:r>
            <a:endParaRPr lang="de-DE" dirty="0"/>
          </a:p>
        </p:txBody>
      </p:sp>
      <p:sp>
        <p:nvSpPr>
          <p:cNvPr id="7" name="Textplatzhalter 6"/>
          <p:cNvSpPr>
            <a:spLocks noGrp="1"/>
          </p:cNvSpPr>
          <p:nvPr>
            <p:ph type="body" sz="quarter" idx="11" hasCustomPrompt="1"/>
          </p:nvPr>
        </p:nvSpPr>
        <p:spPr>
          <a:xfrm>
            <a:off x="720329" y="4788917"/>
            <a:ext cx="5112568" cy="3168278"/>
          </a:xfrm>
          <a:prstGeom prst="rect">
            <a:avLst/>
          </a:prstGeom>
          <a:solidFill>
            <a:srgbClr val="00B9E4"/>
          </a:solidFill>
        </p:spPr>
        <p:txBody>
          <a:bodyPr/>
          <a:lstStyle>
            <a:lvl1pPr marL="0" indent="0">
              <a:spcBef>
                <a:spcPts val="0"/>
              </a:spcBef>
              <a:buNone/>
              <a:defRPr sz="3500" b="1">
                <a:solidFill>
                  <a:schemeClr val="bg1"/>
                </a:solidFill>
              </a:defRPr>
            </a:lvl1pPr>
          </a:lstStyle>
          <a:p>
            <a:pPr lvl="0"/>
            <a:r>
              <a:rPr lang="de-DE" sz="3500" dirty="0" smtClean="0">
                <a:solidFill>
                  <a:schemeClr val="bg1"/>
                </a:solidFill>
              </a:rPr>
              <a:t>TEXT</a:t>
            </a:r>
            <a:endParaRPr lang="de-D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ext page">
    <p:spTree>
      <p:nvGrpSpPr>
        <p:cNvPr id="1" name=""/>
        <p:cNvGrpSpPr/>
        <p:nvPr/>
      </p:nvGrpSpPr>
      <p:grpSpPr>
        <a:xfrm>
          <a:off x="0" y="0"/>
          <a:ext cx="0" cy="0"/>
          <a:chOff x="0" y="0"/>
          <a:chExt cx="0" cy="0"/>
        </a:xfrm>
      </p:grpSpPr>
      <p:sp>
        <p:nvSpPr>
          <p:cNvPr id="2" name="Titel 1"/>
          <p:cNvSpPr>
            <a:spLocks noGrp="1"/>
          </p:cNvSpPr>
          <p:nvPr>
            <p:ph type="title"/>
          </p:nvPr>
        </p:nvSpPr>
        <p:spPr>
          <a:xfrm>
            <a:off x="900000" y="612453"/>
            <a:ext cx="11160000" cy="535244"/>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900000" y="2160000"/>
            <a:ext cx="7344000" cy="648000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1"/>
          </p:nvPr>
        </p:nvSpPr>
        <p:spPr/>
        <p:txBody>
          <a:bodyPr/>
          <a:lstStyle/>
          <a:p>
            <a:r>
              <a:rPr lang="de-DE" smtClean="0"/>
              <a:t>Fairtrade - HANDEL NEU DENKEN</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‹Nr.›</a:t>
            </a:fld>
            <a:endParaRPr lang="de-DE"/>
          </a:p>
        </p:txBody>
      </p:sp>
    </p:spTree>
    <p:extLst>
      <p:ext uri="{BB962C8B-B14F-4D97-AF65-F5344CB8AC3E}">
        <p14:creationId xmlns:p14="http://schemas.microsoft.com/office/powerpoint/2010/main" xmlns="" val="4203293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00000" y="612453"/>
            <a:ext cx="11160000" cy="535244"/>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48097" y="2268432"/>
            <a:ext cx="5724856" cy="6415972"/>
          </a:xfrm>
          <a:prstGeom prst="rect">
            <a:avLst/>
          </a:prstGeo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588985" y="2268432"/>
            <a:ext cx="5724856" cy="6415972"/>
          </a:xfrm>
          <a:prstGeom prst="rect">
            <a:avLst/>
          </a:prstGeo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648097" y="9010716"/>
            <a:ext cx="3024452" cy="517598"/>
          </a:xfrm>
          <a:prstGeom prst="rect">
            <a:avLst/>
          </a:prstGeom>
        </p:spPr>
        <p:txBody>
          <a:bodyPr lIns="129616" tIns="64808" rIns="129616" bIns="64808"/>
          <a:lstStyle/>
          <a:p>
            <a:fld id="{6F08A515-2E49-4A7F-833A-588888B33012}" type="datetime1">
              <a:rPr lang="de-DE" smtClean="0"/>
              <a:pPr/>
              <a:t>08.06.2017</a:t>
            </a:fld>
            <a:endParaRPr lang="de-DE"/>
          </a:p>
        </p:txBody>
      </p:sp>
      <p:sp>
        <p:nvSpPr>
          <p:cNvPr id="6" name="Fußzeilenplatzhalter 5"/>
          <p:cNvSpPr>
            <a:spLocks noGrp="1"/>
          </p:cNvSpPr>
          <p:nvPr>
            <p:ph type="ftr" sz="quarter" idx="11"/>
          </p:nvPr>
        </p:nvSpPr>
        <p:spPr/>
        <p:txBody>
          <a:bodyPr/>
          <a:lstStyle/>
          <a:p>
            <a:r>
              <a:rPr lang="de-DE" smtClean="0"/>
              <a:t>Fairtrade - HANDEL NEU DENKEN</a:t>
            </a:r>
            <a:endParaRPr lang="de-DE"/>
          </a:p>
        </p:txBody>
      </p:sp>
      <p:sp>
        <p:nvSpPr>
          <p:cNvPr id="7" name="Foliennummernplatzhalter 6"/>
          <p:cNvSpPr>
            <a:spLocks noGrp="1"/>
          </p:cNvSpPr>
          <p:nvPr>
            <p:ph type="sldNum" sz="quarter" idx="12"/>
          </p:nvPr>
        </p:nvSpPr>
        <p:spPr/>
        <p:txBody>
          <a:bodyPr/>
          <a:lstStyle/>
          <a:p>
            <a:fld id="{64AE49AE-393B-4308-8423-02E6E4205BC3}" type="slidenum">
              <a:rPr lang="de-DE" smtClean="0"/>
              <a:pPr/>
              <a:t>‹Nr.›</a:t>
            </a:fld>
            <a:endParaRPr lang="de-D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ufzählung_Bild_rechts_Foli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2" name="Bildplatzhalter 11"/>
          <p:cNvSpPr>
            <a:spLocks noGrp="1"/>
          </p:cNvSpPr>
          <p:nvPr>
            <p:ph type="pic" sz="quarter" idx="11"/>
          </p:nvPr>
        </p:nvSpPr>
        <p:spPr>
          <a:xfrm>
            <a:off x="5544865" y="1836589"/>
            <a:ext cx="6696670" cy="6588096"/>
          </a:xfrm>
          <a:prstGeom prst="rect">
            <a:avLst/>
          </a:prstGeom>
        </p:spPr>
        <p:txBody>
          <a:bodyPr/>
          <a:lstStyle/>
          <a:p>
            <a:endParaRPr lang="de-DE" dirty="0"/>
          </a:p>
        </p:txBody>
      </p:sp>
      <p:sp>
        <p:nvSpPr>
          <p:cNvPr id="14" name="Textplatzhalter 13"/>
          <p:cNvSpPr>
            <a:spLocks noGrp="1"/>
          </p:cNvSpPr>
          <p:nvPr>
            <p:ph type="body" sz="quarter" idx="12" hasCustomPrompt="1"/>
          </p:nvPr>
        </p:nvSpPr>
        <p:spPr>
          <a:xfrm>
            <a:off x="360289" y="1836589"/>
            <a:ext cx="4968156" cy="6589422"/>
          </a:xfrm>
          <a:prstGeom prst="rect">
            <a:avLst/>
          </a:prstGeom>
        </p:spPr>
        <p:txBody>
          <a:bodyPr/>
          <a:lstStyle>
            <a:lvl1pPr>
              <a:defRPr sz="2500">
                <a:latin typeface="Calibri" pitchFamily="34" charset="0"/>
              </a:defRPr>
            </a:lvl1pPr>
          </a:lstStyle>
          <a:p>
            <a:pPr lvl="0"/>
            <a:r>
              <a:rPr lang="de-DE" sz="2500" dirty="0" smtClean="0">
                <a:latin typeface="Calibri" pitchFamily="34" charset="0"/>
              </a:rPr>
              <a:t>Aufzählungen</a:t>
            </a:r>
          </a:p>
          <a:p>
            <a:pPr lvl="0"/>
            <a:r>
              <a:rPr lang="de-DE" sz="2500" dirty="0" smtClean="0">
                <a:latin typeface="Calibri" pitchFamily="34" charset="0"/>
              </a:rPr>
              <a:t>Aufzählungen</a:t>
            </a:r>
          </a:p>
          <a:p>
            <a:pPr lvl="0"/>
            <a:endParaRPr lang="de-DE" dirty="0"/>
          </a:p>
        </p:txBody>
      </p:sp>
      <p:sp>
        <p:nvSpPr>
          <p:cNvPr id="6" name="Datumsplatzhalter 5"/>
          <p:cNvSpPr>
            <a:spLocks noGrp="1"/>
          </p:cNvSpPr>
          <p:nvPr>
            <p:ph type="dt" sz="half" idx="13"/>
          </p:nvPr>
        </p:nvSpPr>
        <p:spPr/>
        <p:txBody>
          <a:bodyPr/>
          <a:lstStyle/>
          <a:p>
            <a:fld id="{841C4082-4B4E-49C3-B55D-11D64640C3B2}" type="datetime1">
              <a:rPr lang="de-DE" smtClean="0"/>
              <a:pPr/>
              <a:t>08.06.2017</a:t>
            </a:fld>
            <a:endParaRPr lang="de-DE"/>
          </a:p>
        </p:txBody>
      </p:sp>
      <p:sp>
        <p:nvSpPr>
          <p:cNvPr id="7" name="Foliennummernplatzhalter 6"/>
          <p:cNvSpPr>
            <a:spLocks noGrp="1"/>
          </p:cNvSpPr>
          <p:nvPr>
            <p:ph type="sldNum" sz="quarter" idx="14"/>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_Titel_Eröffnun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12961938" cy="5940425"/>
          </a:xfrm>
          <a:prstGeom prst="rect">
            <a:avLst/>
          </a:prstGeom>
        </p:spPr>
        <p:txBody>
          <a:bodyPr/>
          <a:lstStyle/>
          <a:p>
            <a:endParaRPr lang="de-DE" dirty="0"/>
          </a:p>
        </p:txBody>
      </p:sp>
      <p:sp>
        <p:nvSpPr>
          <p:cNvPr id="6" name="Textplatzhalter 5"/>
          <p:cNvSpPr>
            <a:spLocks noGrp="1"/>
          </p:cNvSpPr>
          <p:nvPr>
            <p:ph type="body" sz="quarter" idx="11" hasCustomPrompt="1"/>
          </p:nvPr>
        </p:nvSpPr>
        <p:spPr>
          <a:xfrm>
            <a:off x="216274" y="6229350"/>
            <a:ext cx="12601400" cy="1079847"/>
          </a:xfrm>
          <a:prstGeom prst="rect">
            <a:avLst/>
          </a:prstGeom>
        </p:spPr>
        <p:txBody>
          <a:bodyPr/>
          <a:lstStyle>
            <a:lvl1pPr marL="0" indent="0">
              <a:spcBef>
                <a:spcPts val="0"/>
              </a:spcBef>
              <a:buNone/>
              <a:defRPr sz="6000" b="1">
                <a:solidFill>
                  <a:schemeClr val="bg1"/>
                </a:solidFill>
              </a:defRPr>
            </a:lvl1pPr>
          </a:lstStyle>
          <a:p>
            <a:pPr lvl="0"/>
            <a:r>
              <a:rPr lang="de-DE" sz="6000" dirty="0" smtClean="0"/>
              <a:t>TITEL</a:t>
            </a:r>
            <a:endParaRPr lang="de-DE" dirty="0"/>
          </a:p>
        </p:txBody>
      </p:sp>
      <p:sp>
        <p:nvSpPr>
          <p:cNvPr id="8" name="Textplatzhalter 7"/>
          <p:cNvSpPr>
            <a:spLocks noGrp="1"/>
          </p:cNvSpPr>
          <p:nvPr>
            <p:ph type="body" sz="quarter" idx="12" hasCustomPrompt="1"/>
          </p:nvPr>
        </p:nvSpPr>
        <p:spPr>
          <a:xfrm>
            <a:off x="1080369" y="8173294"/>
            <a:ext cx="9433644" cy="575420"/>
          </a:xfrm>
          <a:prstGeom prst="rect">
            <a:avLst/>
          </a:prstGeom>
        </p:spPr>
        <p:txBody>
          <a:bodyPr/>
          <a:lstStyle>
            <a:lvl1pPr marL="0" indent="0">
              <a:spcBef>
                <a:spcPts val="0"/>
              </a:spcBef>
              <a:buNone/>
              <a:defRPr sz="2800" b="1">
                <a:solidFill>
                  <a:schemeClr val="tx1"/>
                </a:solidFill>
              </a:defRPr>
            </a:lvl1pPr>
          </a:lstStyle>
          <a:p>
            <a:pPr lvl="0"/>
            <a:r>
              <a:rPr lang="de-DE" dirty="0" smtClean="0"/>
              <a:t>ÜBERSCHRIFT</a:t>
            </a:r>
            <a:endParaRPr lang="de-DE" dirty="0"/>
          </a:p>
        </p:txBody>
      </p:sp>
      <p:sp>
        <p:nvSpPr>
          <p:cNvPr id="9" name="Textplatzhalter 7"/>
          <p:cNvSpPr>
            <a:spLocks noGrp="1"/>
          </p:cNvSpPr>
          <p:nvPr>
            <p:ph type="body" sz="quarter" idx="13" hasCustomPrompt="1"/>
          </p:nvPr>
        </p:nvSpPr>
        <p:spPr>
          <a:xfrm>
            <a:off x="1080369" y="8749357"/>
            <a:ext cx="9433644" cy="575420"/>
          </a:xfrm>
          <a:prstGeom prst="rect">
            <a:avLst/>
          </a:prstGeom>
        </p:spPr>
        <p:txBody>
          <a:bodyPr/>
          <a:lstStyle>
            <a:lvl1pPr marL="0" indent="0">
              <a:spcBef>
                <a:spcPts val="0"/>
              </a:spcBef>
              <a:buNone/>
              <a:defRPr sz="2800" b="1" baseline="0">
                <a:solidFill>
                  <a:srgbClr val="5A5B5C"/>
                </a:solidFill>
              </a:defRPr>
            </a:lvl1pPr>
          </a:lstStyle>
          <a:p>
            <a:pPr lvl="0"/>
            <a:r>
              <a:rPr lang="de-DE" dirty="0" smtClean="0"/>
              <a:t>ÜBERSCHRIFT IN GRAU</a:t>
            </a:r>
            <a:endParaRPr lang="de-DE" dirty="0"/>
          </a:p>
        </p:txBody>
      </p:sp>
      <p:sp>
        <p:nvSpPr>
          <p:cNvPr id="7" name="Datumsplatzhalter 6"/>
          <p:cNvSpPr>
            <a:spLocks noGrp="1"/>
          </p:cNvSpPr>
          <p:nvPr>
            <p:ph type="dt" sz="half" idx="14"/>
          </p:nvPr>
        </p:nvSpPr>
        <p:spPr/>
        <p:txBody>
          <a:bodyPr/>
          <a:lstStyle/>
          <a:p>
            <a:fld id="{FE8BFA18-67F2-474F-AC5E-A3AFDFE282A5}" type="datetime1">
              <a:rPr lang="de-DE" smtClean="0"/>
              <a:pPr/>
              <a:t>08.06.2017</a:t>
            </a:fld>
            <a:endParaRPr lang="de-DE"/>
          </a:p>
        </p:txBody>
      </p:sp>
      <p:sp>
        <p:nvSpPr>
          <p:cNvPr id="10" name="Foliennummernplatzhalter 9"/>
          <p:cNvSpPr>
            <a:spLocks noGrp="1"/>
          </p:cNvSpPr>
          <p:nvPr>
            <p:ph type="sldNum" sz="quarter" idx="15"/>
          </p:nvPr>
        </p:nvSpPr>
        <p:spPr/>
        <p:txBody>
          <a:bodyPr/>
          <a:lstStyle/>
          <a:p>
            <a:fld id="{EF5B93ED-FE0D-46EF-B8F2-12B9F1E189EC}" type="slidenum">
              <a:rPr lang="de-DE" smtClean="0"/>
              <a:pPr/>
              <a:t>‹Nr.›</a:t>
            </a:fld>
            <a:endParaRPr lang="de-DE"/>
          </a:p>
        </p:txBody>
      </p:sp>
      <p:sp>
        <p:nvSpPr>
          <p:cNvPr id="11" name="Fußzeilenplatzhalter 10"/>
          <p:cNvSpPr>
            <a:spLocks noGrp="1"/>
          </p:cNvSpPr>
          <p:nvPr>
            <p:ph type="ftr" sz="quarter" idx="16"/>
          </p:nvPr>
        </p:nvSpPr>
        <p:spPr/>
        <p:txBody>
          <a:bodyPr/>
          <a:lstStyle/>
          <a:p>
            <a:r>
              <a:rPr lang="de-DE" smtClean="0"/>
              <a:t>Fairtrade - HANDEL NEU DENKEN</a:t>
            </a:r>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_Text_Aussage_hervorheben">
    <p:spTree>
      <p:nvGrpSpPr>
        <p:cNvPr id="1" name=""/>
        <p:cNvGrpSpPr/>
        <p:nvPr/>
      </p:nvGrpSpPr>
      <p:grpSpPr>
        <a:xfrm>
          <a:off x="0" y="0"/>
          <a:ext cx="0" cy="0"/>
          <a:chOff x="0" y="0"/>
          <a:chExt cx="0" cy="0"/>
        </a:xfrm>
      </p:grpSpPr>
      <p:sp>
        <p:nvSpPr>
          <p:cNvPr id="12" name="Textplatzhalter 11"/>
          <p:cNvSpPr>
            <a:spLocks noGrp="1"/>
          </p:cNvSpPr>
          <p:nvPr>
            <p:ph type="body" sz="quarter" idx="15" hasCustomPrompt="1"/>
          </p:nvPr>
        </p:nvSpPr>
        <p:spPr>
          <a:xfrm>
            <a:off x="6480969" y="1799999"/>
            <a:ext cx="5687566" cy="3276949"/>
          </a:xfrm>
          <a:prstGeom prst="rect">
            <a:avLst/>
          </a:prstGeom>
        </p:spPr>
        <p:txBody>
          <a:bodyPr/>
          <a:lstStyle>
            <a:lvl1pPr marL="0" indent="0">
              <a:spcBef>
                <a:spcPts val="0"/>
              </a:spcBef>
              <a:buNone/>
              <a:defRPr sz="3500" b="1" baseline="0">
                <a:solidFill>
                  <a:srgbClr val="00B9E4"/>
                </a:solidFill>
              </a:defRPr>
            </a:lvl1pPr>
            <a:lvl2pPr>
              <a:buNone/>
              <a:defRPr b="1">
                <a:latin typeface="Calibri" pitchFamily="34" charset="0"/>
              </a:defRPr>
            </a:lvl2pPr>
            <a:lvl3pPr>
              <a:buNone/>
              <a:defRPr/>
            </a:lvl3pPr>
          </a:lstStyle>
          <a:p>
            <a:pPr lvl="0"/>
            <a:r>
              <a:rPr lang="de-DE" dirty="0" smtClean="0"/>
              <a:t> INTRO-TEXT</a:t>
            </a:r>
          </a:p>
        </p:txBody>
      </p:sp>
      <p:sp>
        <p:nvSpPr>
          <p:cNvPr id="13"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5" name="Bildplatzhalter 14"/>
          <p:cNvSpPr>
            <a:spLocks noGrp="1"/>
          </p:cNvSpPr>
          <p:nvPr>
            <p:ph type="pic" sz="quarter" idx="16"/>
          </p:nvPr>
        </p:nvSpPr>
        <p:spPr>
          <a:xfrm>
            <a:off x="360000" y="1800000"/>
            <a:ext cx="5903913" cy="6192838"/>
          </a:xfrm>
          <a:prstGeom prst="rect">
            <a:avLst/>
          </a:prstGeom>
        </p:spPr>
        <p:txBody>
          <a:bodyPr/>
          <a:lstStyle/>
          <a:p>
            <a:endParaRPr lang="de-DE" dirty="0"/>
          </a:p>
        </p:txBody>
      </p:sp>
      <p:sp>
        <p:nvSpPr>
          <p:cNvPr id="17" name="Textplatzhalter 16"/>
          <p:cNvSpPr>
            <a:spLocks noGrp="1"/>
          </p:cNvSpPr>
          <p:nvPr>
            <p:ph type="body" sz="quarter" idx="17" hasCustomPrompt="1"/>
          </p:nvPr>
        </p:nvSpPr>
        <p:spPr>
          <a:xfrm>
            <a:off x="6480969" y="5220965"/>
            <a:ext cx="5688632" cy="576064"/>
          </a:xfrm>
          <a:prstGeom prst="rect">
            <a:avLst/>
          </a:prstGeom>
        </p:spPr>
        <p:txBody>
          <a:bodyPr/>
          <a:lstStyle>
            <a:lvl1pPr marL="0" indent="0">
              <a:spcBef>
                <a:spcPts val="0"/>
              </a:spcBef>
              <a:buNone/>
              <a:defRPr sz="2800" b="1"/>
            </a:lvl1pPr>
          </a:lstStyle>
          <a:p>
            <a:pPr lvl="0"/>
            <a:r>
              <a:rPr lang="de-DE" dirty="0" smtClean="0"/>
              <a:t>ZWISCHENÜBERSCHRIFT</a:t>
            </a:r>
          </a:p>
        </p:txBody>
      </p:sp>
      <p:sp>
        <p:nvSpPr>
          <p:cNvPr id="19" name="Textplatzhalter 18"/>
          <p:cNvSpPr>
            <a:spLocks noGrp="1"/>
          </p:cNvSpPr>
          <p:nvPr>
            <p:ph type="body" sz="quarter" idx="18"/>
          </p:nvPr>
        </p:nvSpPr>
        <p:spPr>
          <a:xfrm>
            <a:off x="6480970" y="5941045"/>
            <a:ext cx="5688632" cy="2016224"/>
          </a:xfrm>
          <a:prstGeom prst="rect">
            <a:avLst/>
          </a:prstGeom>
        </p:spPr>
        <p:txBody>
          <a:bodyPr/>
          <a:lstStyle>
            <a:lvl1pPr marL="0" indent="0">
              <a:spcBef>
                <a:spcPts val="0"/>
              </a:spcBef>
              <a:buNone/>
              <a:defRPr sz="2400"/>
            </a:lvl1pPr>
          </a:lstStyle>
          <a:p>
            <a:pPr lvl="0"/>
            <a:r>
              <a:rPr lang="de-DE" dirty="0" smtClean="0"/>
              <a:t>Text</a:t>
            </a:r>
            <a:endParaRPr lang="de-DE" dirty="0"/>
          </a:p>
        </p:txBody>
      </p:sp>
      <p:sp>
        <p:nvSpPr>
          <p:cNvPr id="7" name="Datumsplatzhalter 6"/>
          <p:cNvSpPr>
            <a:spLocks noGrp="1"/>
          </p:cNvSpPr>
          <p:nvPr>
            <p:ph type="dt" sz="half" idx="19"/>
          </p:nvPr>
        </p:nvSpPr>
        <p:spPr/>
        <p:txBody>
          <a:bodyPr/>
          <a:lstStyle/>
          <a:p>
            <a:fld id="{124E2600-C1CD-46A0-B79A-3980DC79077A}" type="datetime1">
              <a:rPr lang="de-DE" smtClean="0"/>
              <a:pPr/>
              <a:t>08.06.2017</a:t>
            </a:fld>
            <a:endParaRPr lang="de-DE"/>
          </a:p>
        </p:txBody>
      </p:sp>
      <p:sp>
        <p:nvSpPr>
          <p:cNvPr id="8" name="Foliennummernplatzhalter 7"/>
          <p:cNvSpPr>
            <a:spLocks noGrp="1"/>
          </p:cNvSpPr>
          <p:nvPr>
            <p:ph type="sldNum" sz="quarter" idx="20"/>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21"/>
          </p:nvPr>
        </p:nvSpPr>
        <p:spPr/>
        <p:txBody>
          <a:bodyPr/>
          <a:lstStyle/>
          <a:p>
            <a:r>
              <a:rPr lang="de-DE" smtClean="0"/>
              <a:t>Fairtrade - HANDEL NEU DENKEN</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Überschrift_Text_Angend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5" name="Textplatzhalter 14"/>
          <p:cNvSpPr>
            <a:spLocks noGrp="1"/>
          </p:cNvSpPr>
          <p:nvPr>
            <p:ph type="body" sz="quarter" idx="10"/>
          </p:nvPr>
        </p:nvSpPr>
        <p:spPr>
          <a:xfrm>
            <a:off x="360000" y="2520000"/>
            <a:ext cx="8352928" cy="5905153"/>
          </a:xfrm>
          <a:prstGeom prst="rect">
            <a:avLst/>
          </a:prstGeom>
        </p:spPr>
        <p:txBody>
          <a:bodyPr/>
          <a:lstStyle>
            <a:lvl1pPr>
              <a:buClr>
                <a:srgbClr val="00B9E4"/>
              </a:buClr>
              <a:buFont typeface="Symbol" pitchFamily="18" charset="2"/>
              <a:buChar char="-"/>
              <a:defRPr sz="2800" b="0">
                <a:solidFill>
                  <a:schemeClr val="tx1"/>
                </a:solidFill>
              </a:defRPr>
            </a:lvl1pPr>
            <a:lvl2pPr>
              <a:buClr>
                <a:srgbClr val="00B9E4"/>
              </a:buClr>
              <a:buFont typeface="Symbol" pitchFamily="18" charset="2"/>
              <a:buChar char="-"/>
              <a:defRPr sz="2400"/>
            </a:lvl2pPr>
            <a:lvl3pPr>
              <a:buClr>
                <a:srgbClr val="00B9E4"/>
              </a:buClr>
              <a:buFont typeface="Symbol" pitchFamily="18" charset="2"/>
              <a:buChar char="-"/>
              <a:defRPr sz="2000"/>
            </a:lvl3pPr>
            <a:lvl4pPr>
              <a:buClr>
                <a:srgbClr val="00B9E4"/>
              </a:buClr>
              <a:defRPr sz="1800"/>
            </a:lvl4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19" name="Textplatzhalter 18"/>
          <p:cNvSpPr>
            <a:spLocks noGrp="1"/>
          </p:cNvSpPr>
          <p:nvPr>
            <p:ph type="body" sz="quarter" idx="11" hasCustomPrompt="1"/>
          </p:nvPr>
        </p:nvSpPr>
        <p:spPr>
          <a:xfrm>
            <a:off x="360000" y="1799999"/>
            <a:ext cx="8352284" cy="576000"/>
          </a:xfrm>
          <a:prstGeom prst="rect">
            <a:avLst/>
          </a:prstGeom>
        </p:spPr>
        <p:txBody>
          <a:bodyPr/>
          <a:lstStyle>
            <a:lvl1pPr marL="0" indent="0">
              <a:spcBef>
                <a:spcPts val="0"/>
              </a:spcBef>
              <a:buNone/>
              <a:defRPr sz="3500" b="1" baseline="0">
                <a:solidFill>
                  <a:srgbClr val="00B9E4"/>
                </a:solidFill>
              </a:defRPr>
            </a:lvl1pPr>
          </a:lstStyle>
          <a:p>
            <a:pPr lvl="0"/>
            <a:r>
              <a:rPr lang="de-DE" sz="3500" b="1" dirty="0" smtClean="0">
                <a:solidFill>
                  <a:srgbClr val="00B9E4"/>
                </a:solidFill>
              </a:rPr>
              <a:t>ÜBERSCHRIFT</a:t>
            </a:r>
            <a:endParaRPr lang="de-DE" dirty="0"/>
          </a:p>
        </p:txBody>
      </p:sp>
      <p:sp>
        <p:nvSpPr>
          <p:cNvPr id="5" name="Datumsplatzhalter 4"/>
          <p:cNvSpPr>
            <a:spLocks noGrp="1"/>
          </p:cNvSpPr>
          <p:nvPr>
            <p:ph type="dt" sz="half" idx="12"/>
          </p:nvPr>
        </p:nvSpPr>
        <p:spPr/>
        <p:txBody>
          <a:bodyPr/>
          <a:lstStyle/>
          <a:p>
            <a:fld id="{87CD4101-B70D-435B-A84F-91A9F701FB9C}" type="datetime1">
              <a:rPr lang="de-DE" smtClean="0"/>
              <a:pPr/>
              <a:t>08.06.2017</a:t>
            </a:fld>
            <a:endParaRPr lang="de-DE"/>
          </a:p>
        </p:txBody>
      </p:sp>
      <p:sp>
        <p:nvSpPr>
          <p:cNvPr id="6" name="Foliennummernplatzhalter 5"/>
          <p:cNvSpPr>
            <a:spLocks noGrp="1"/>
          </p:cNvSpPr>
          <p:nvPr>
            <p:ph type="sldNum" sz="quarter" idx="13"/>
          </p:nvPr>
        </p:nvSpPr>
        <p:spPr/>
        <p:txBody>
          <a:bodyPr/>
          <a:lstStyle/>
          <a:p>
            <a:fld id="{9E5BBBCA-82F5-469F-983F-0225BAAAFE5F}" type="slidenum">
              <a:rPr lang="de-DE" smtClean="0"/>
              <a:pPr/>
              <a:t>‹Nr.›</a:t>
            </a:fld>
            <a:endParaRPr lang="de-DE"/>
          </a:p>
        </p:txBody>
      </p:sp>
      <p:sp>
        <p:nvSpPr>
          <p:cNvPr id="7" name="Fußzeilenplatzhalter 6"/>
          <p:cNvSpPr>
            <a:spLocks noGrp="1"/>
          </p:cNvSpPr>
          <p:nvPr>
            <p:ph type="ftr" sz="quarter" idx="14"/>
          </p:nvPr>
        </p:nvSpPr>
        <p:spPr/>
        <p:txBody>
          <a:bodyPr/>
          <a:lstStyle/>
          <a:p>
            <a:r>
              <a:rPr lang="de-DE" smtClean="0"/>
              <a:t>Fairtrade - HANDEL NEU DENKEN</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_Aufzählu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2" name="Bildplatzhalter 11"/>
          <p:cNvSpPr>
            <a:spLocks noGrp="1"/>
          </p:cNvSpPr>
          <p:nvPr>
            <p:ph type="pic" sz="quarter" idx="11"/>
          </p:nvPr>
        </p:nvSpPr>
        <p:spPr>
          <a:xfrm>
            <a:off x="360363" y="1836589"/>
            <a:ext cx="6696670" cy="6623411"/>
          </a:xfrm>
          <a:prstGeom prst="rect">
            <a:avLst/>
          </a:prstGeom>
        </p:spPr>
        <p:txBody>
          <a:bodyPr/>
          <a:lstStyle/>
          <a:p>
            <a:endParaRPr lang="de-DE" dirty="0"/>
          </a:p>
        </p:txBody>
      </p:sp>
      <p:sp>
        <p:nvSpPr>
          <p:cNvPr id="14" name="Textplatzhalter 13"/>
          <p:cNvSpPr>
            <a:spLocks noGrp="1"/>
          </p:cNvSpPr>
          <p:nvPr>
            <p:ph type="body" sz="quarter" idx="12" hasCustomPrompt="1"/>
          </p:nvPr>
        </p:nvSpPr>
        <p:spPr>
          <a:xfrm>
            <a:off x="7273057" y="1836589"/>
            <a:ext cx="4968156" cy="6624736"/>
          </a:xfrm>
          <a:prstGeom prst="rect">
            <a:avLst/>
          </a:prstGeom>
        </p:spPr>
        <p:txBody>
          <a:bodyPr/>
          <a:lstStyle>
            <a:lvl1pPr>
              <a:spcBef>
                <a:spcPts val="0"/>
              </a:spcBef>
              <a:spcAft>
                <a:spcPts val="1200"/>
              </a:spcAft>
              <a:buClr>
                <a:srgbClr val="00B9E4"/>
              </a:buClr>
              <a:defRPr sz="2500">
                <a:latin typeface="Calibri" pitchFamily="34" charset="0"/>
              </a:defRPr>
            </a:lvl1pPr>
          </a:lstStyle>
          <a:p>
            <a:pPr lvl="0"/>
            <a:r>
              <a:rPr lang="de-DE" sz="2500" dirty="0" smtClean="0">
                <a:latin typeface="Calibri" pitchFamily="34" charset="0"/>
              </a:rPr>
              <a:t>Aufzählungen</a:t>
            </a:r>
          </a:p>
          <a:p>
            <a:pPr lvl="0"/>
            <a:r>
              <a:rPr lang="de-DE" sz="2500" dirty="0" smtClean="0">
                <a:latin typeface="Calibri" pitchFamily="34" charset="0"/>
              </a:rPr>
              <a:t>Aufzählungen</a:t>
            </a:r>
          </a:p>
          <a:p>
            <a:pPr lvl="0"/>
            <a:endParaRPr lang="de-DE" dirty="0"/>
          </a:p>
        </p:txBody>
      </p:sp>
      <p:sp>
        <p:nvSpPr>
          <p:cNvPr id="6" name="Datumsplatzhalter 5"/>
          <p:cNvSpPr>
            <a:spLocks noGrp="1"/>
          </p:cNvSpPr>
          <p:nvPr>
            <p:ph type="dt" sz="half" idx="13"/>
          </p:nvPr>
        </p:nvSpPr>
        <p:spPr/>
        <p:txBody>
          <a:bodyPr/>
          <a:lstStyle/>
          <a:p>
            <a:fld id="{3477A171-CFD4-438E-8089-B75BE6926BA6}" type="datetime1">
              <a:rPr lang="de-DE" smtClean="0"/>
              <a:pPr/>
              <a:t>08.06.2017</a:t>
            </a:fld>
            <a:endParaRPr lang="de-DE"/>
          </a:p>
        </p:txBody>
      </p:sp>
      <p:sp>
        <p:nvSpPr>
          <p:cNvPr id="7" name="Foliennummernplatzhalter 6"/>
          <p:cNvSpPr>
            <a:spLocks noGrp="1"/>
          </p:cNvSpPr>
          <p:nvPr>
            <p:ph type="sldNum" sz="quarter" idx="14"/>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fzählung_Bild">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2" name="Bildplatzhalter 11"/>
          <p:cNvSpPr>
            <a:spLocks noGrp="1"/>
          </p:cNvSpPr>
          <p:nvPr>
            <p:ph type="pic" sz="quarter" idx="11"/>
          </p:nvPr>
        </p:nvSpPr>
        <p:spPr>
          <a:xfrm>
            <a:off x="5544865" y="1836589"/>
            <a:ext cx="6696670" cy="6588096"/>
          </a:xfrm>
          <a:prstGeom prst="rect">
            <a:avLst/>
          </a:prstGeom>
        </p:spPr>
        <p:txBody>
          <a:bodyPr/>
          <a:lstStyle/>
          <a:p>
            <a:endParaRPr lang="de-DE" dirty="0"/>
          </a:p>
        </p:txBody>
      </p:sp>
      <p:sp>
        <p:nvSpPr>
          <p:cNvPr id="14" name="Textplatzhalter 13"/>
          <p:cNvSpPr>
            <a:spLocks noGrp="1"/>
          </p:cNvSpPr>
          <p:nvPr>
            <p:ph type="body" sz="quarter" idx="12" hasCustomPrompt="1"/>
          </p:nvPr>
        </p:nvSpPr>
        <p:spPr>
          <a:xfrm>
            <a:off x="360289" y="1836589"/>
            <a:ext cx="4968156" cy="6589422"/>
          </a:xfrm>
          <a:prstGeom prst="rect">
            <a:avLst/>
          </a:prstGeom>
        </p:spPr>
        <p:txBody>
          <a:bodyPr/>
          <a:lstStyle>
            <a:lvl1pPr>
              <a:spcBef>
                <a:spcPts val="0"/>
              </a:spcBef>
              <a:spcAft>
                <a:spcPts val="1200"/>
              </a:spcAft>
              <a:buClr>
                <a:srgbClr val="00B9E4"/>
              </a:buClr>
              <a:defRPr sz="2500">
                <a:latin typeface="Calibri" pitchFamily="34" charset="0"/>
              </a:defRPr>
            </a:lvl1pPr>
          </a:lstStyle>
          <a:p>
            <a:pPr lvl="0"/>
            <a:r>
              <a:rPr lang="de-DE" sz="2500" dirty="0" smtClean="0">
                <a:latin typeface="Calibri" pitchFamily="34" charset="0"/>
              </a:rPr>
              <a:t>Aufzählungen</a:t>
            </a:r>
          </a:p>
          <a:p>
            <a:pPr lvl="0"/>
            <a:r>
              <a:rPr lang="de-DE" sz="2500" dirty="0" smtClean="0">
                <a:latin typeface="Calibri" pitchFamily="34" charset="0"/>
              </a:rPr>
              <a:t>Aufzählungen</a:t>
            </a:r>
          </a:p>
          <a:p>
            <a:pPr lvl="0"/>
            <a:endParaRPr lang="de-DE" dirty="0"/>
          </a:p>
        </p:txBody>
      </p:sp>
      <p:sp>
        <p:nvSpPr>
          <p:cNvPr id="6" name="Datumsplatzhalter 5"/>
          <p:cNvSpPr>
            <a:spLocks noGrp="1"/>
          </p:cNvSpPr>
          <p:nvPr>
            <p:ph type="dt" sz="half" idx="13"/>
          </p:nvPr>
        </p:nvSpPr>
        <p:spPr/>
        <p:txBody>
          <a:bodyPr/>
          <a:lstStyle/>
          <a:p>
            <a:fld id="{9585F777-844D-463A-A2B6-A2790036F4A3}" type="datetime1">
              <a:rPr lang="de-DE" smtClean="0"/>
              <a:pPr/>
              <a:t>08.06.2017</a:t>
            </a:fld>
            <a:endParaRPr lang="de-DE"/>
          </a:p>
        </p:txBody>
      </p:sp>
      <p:sp>
        <p:nvSpPr>
          <p:cNvPr id="7" name="Foliennummernplatzhalter 6"/>
          <p:cNvSpPr>
            <a:spLocks noGrp="1"/>
          </p:cNvSpPr>
          <p:nvPr>
            <p:ph type="sldNum" sz="quarter" idx="14"/>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Überschrift_Text_Bild">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0" name="Textplatzhalter 9"/>
          <p:cNvSpPr>
            <a:spLocks noGrp="1"/>
          </p:cNvSpPr>
          <p:nvPr>
            <p:ph type="body" sz="quarter" idx="10" hasCustomPrompt="1"/>
          </p:nvPr>
        </p:nvSpPr>
        <p:spPr>
          <a:xfrm>
            <a:off x="360000" y="1800000"/>
            <a:ext cx="6480646" cy="576039"/>
          </a:xfrm>
          <a:prstGeom prst="rect">
            <a:avLst/>
          </a:prstGeom>
        </p:spPr>
        <p:txBody>
          <a:bodyPr/>
          <a:lstStyle>
            <a:lvl1pPr marL="0" indent="0">
              <a:spcBef>
                <a:spcPts val="0"/>
              </a:spcBef>
              <a:buNone/>
              <a:defRPr sz="2800" b="1"/>
            </a:lvl1pPr>
          </a:lstStyle>
          <a:p>
            <a:pPr lvl="0"/>
            <a:r>
              <a:rPr lang="de-DE" dirty="0" smtClean="0"/>
              <a:t>ÜBERSCHRIFT</a:t>
            </a:r>
            <a:endParaRPr lang="de-DE" dirty="0"/>
          </a:p>
        </p:txBody>
      </p:sp>
      <p:sp>
        <p:nvSpPr>
          <p:cNvPr id="12" name="Textplatzhalter 11"/>
          <p:cNvSpPr>
            <a:spLocks noGrp="1"/>
          </p:cNvSpPr>
          <p:nvPr>
            <p:ph type="body" sz="quarter" idx="11"/>
          </p:nvPr>
        </p:nvSpPr>
        <p:spPr>
          <a:xfrm>
            <a:off x="360289" y="2556669"/>
            <a:ext cx="6479886" cy="6265069"/>
          </a:xfrm>
          <a:prstGeom prst="rect">
            <a:avLst/>
          </a:prstGeom>
        </p:spPr>
        <p:txBody>
          <a:bodyPr/>
          <a:lstStyle>
            <a:lvl1pPr marL="0" indent="0">
              <a:spcBef>
                <a:spcPts val="0"/>
              </a:spcBef>
              <a:buNone/>
              <a:defRPr sz="2500"/>
            </a:lvl1pPr>
          </a:lstStyle>
          <a:p>
            <a:pPr lvl="0"/>
            <a:r>
              <a:rPr lang="de-DE" dirty="0" smtClean="0"/>
              <a:t>Text</a:t>
            </a:r>
            <a:endParaRPr lang="de-DE" dirty="0"/>
          </a:p>
        </p:txBody>
      </p:sp>
      <p:sp>
        <p:nvSpPr>
          <p:cNvPr id="14" name="Bildplatzhalter 13"/>
          <p:cNvSpPr>
            <a:spLocks noGrp="1"/>
          </p:cNvSpPr>
          <p:nvPr>
            <p:ph type="pic" sz="quarter" idx="12"/>
          </p:nvPr>
        </p:nvSpPr>
        <p:spPr>
          <a:xfrm>
            <a:off x="7129041" y="1799999"/>
            <a:ext cx="5544616" cy="7020000"/>
          </a:xfrm>
          <a:prstGeom prst="rect">
            <a:avLst/>
          </a:prstGeom>
        </p:spPr>
        <p:txBody>
          <a:bodyPr/>
          <a:lstStyle/>
          <a:p>
            <a:endParaRPr lang="de-DE" dirty="0"/>
          </a:p>
        </p:txBody>
      </p:sp>
      <p:sp>
        <p:nvSpPr>
          <p:cNvPr id="6" name="Datumsplatzhalter 5"/>
          <p:cNvSpPr>
            <a:spLocks noGrp="1"/>
          </p:cNvSpPr>
          <p:nvPr>
            <p:ph type="dt" sz="half" idx="13"/>
          </p:nvPr>
        </p:nvSpPr>
        <p:spPr/>
        <p:txBody>
          <a:bodyPr/>
          <a:lstStyle/>
          <a:p>
            <a:fld id="{EE2AA910-BE61-4AD5-A69E-8E9C90884BAA}" type="datetime1">
              <a:rPr lang="de-DE" smtClean="0"/>
              <a:pPr/>
              <a:t>08.06.2017</a:t>
            </a:fld>
            <a:endParaRPr lang="de-DE"/>
          </a:p>
        </p:txBody>
      </p:sp>
      <p:sp>
        <p:nvSpPr>
          <p:cNvPr id="7" name="Foliennummernplatzhalter 6"/>
          <p:cNvSpPr>
            <a:spLocks noGrp="1"/>
          </p:cNvSpPr>
          <p:nvPr>
            <p:ph type="sldNum" sz="quarter" idx="14"/>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_Bilder_mit_Beschreibung">
    <p:spTree>
      <p:nvGrpSpPr>
        <p:cNvPr id="1" name=""/>
        <p:cNvGrpSpPr/>
        <p:nvPr/>
      </p:nvGrpSpPr>
      <p:grpSpPr>
        <a:xfrm>
          <a:off x="0" y="0"/>
          <a:ext cx="0" cy="0"/>
          <a:chOff x="0" y="0"/>
          <a:chExt cx="0" cy="0"/>
        </a:xfrm>
      </p:grpSpPr>
      <p:sp>
        <p:nvSpPr>
          <p:cNvPr id="10"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12" name="Bildplatzhalter 11"/>
          <p:cNvSpPr>
            <a:spLocks noGrp="1"/>
          </p:cNvSpPr>
          <p:nvPr>
            <p:ph type="pic" sz="quarter" idx="10"/>
          </p:nvPr>
        </p:nvSpPr>
        <p:spPr>
          <a:xfrm>
            <a:off x="359999" y="1800000"/>
            <a:ext cx="5904945" cy="3745021"/>
          </a:xfrm>
          <a:prstGeom prst="rect">
            <a:avLst/>
          </a:prstGeom>
        </p:spPr>
        <p:txBody>
          <a:bodyPr/>
          <a:lstStyle/>
          <a:p>
            <a:endParaRPr lang="de-DE" dirty="0"/>
          </a:p>
        </p:txBody>
      </p:sp>
      <p:sp>
        <p:nvSpPr>
          <p:cNvPr id="14" name="Bildplatzhalter 13"/>
          <p:cNvSpPr>
            <a:spLocks noGrp="1"/>
          </p:cNvSpPr>
          <p:nvPr>
            <p:ph type="pic" sz="quarter" idx="11"/>
          </p:nvPr>
        </p:nvSpPr>
        <p:spPr>
          <a:xfrm>
            <a:off x="6552977" y="1800000"/>
            <a:ext cx="5867023" cy="3744416"/>
          </a:xfrm>
          <a:prstGeom prst="rect">
            <a:avLst/>
          </a:prstGeom>
        </p:spPr>
        <p:txBody>
          <a:bodyPr/>
          <a:lstStyle/>
          <a:p>
            <a:endParaRPr lang="de-DE" dirty="0"/>
          </a:p>
        </p:txBody>
      </p:sp>
      <p:sp>
        <p:nvSpPr>
          <p:cNvPr id="16" name="Textplatzhalter 15"/>
          <p:cNvSpPr>
            <a:spLocks noGrp="1"/>
          </p:cNvSpPr>
          <p:nvPr>
            <p:ph type="body" sz="quarter" idx="12"/>
          </p:nvPr>
        </p:nvSpPr>
        <p:spPr>
          <a:xfrm>
            <a:off x="360289" y="5725021"/>
            <a:ext cx="5904656" cy="2880817"/>
          </a:xfrm>
          <a:prstGeom prst="rect">
            <a:avLst/>
          </a:prstGeom>
        </p:spPr>
        <p:txBody>
          <a:bodyPr/>
          <a:lstStyle>
            <a:lvl1pPr marL="0" indent="0">
              <a:spcBef>
                <a:spcPts val="0"/>
              </a:spcBef>
              <a:buNone/>
              <a:defRPr sz="2500"/>
            </a:lvl1pPr>
          </a:lstStyle>
          <a:p>
            <a:pPr lvl="0"/>
            <a:endParaRPr lang="de-DE" dirty="0"/>
          </a:p>
        </p:txBody>
      </p:sp>
      <p:sp>
        <p:nvSpPr>
          <p:cNvPr id="18" name="Textplatzhalter 17"/>
          <p:cNvSpPr>
            <a:spLocks noGrp="1"/>
          </p:cNvSpPr>
          <p:nvPr>
            <p:ph type="body" sz="quarter" idx="13"/>
          </p:nvPr>
        </p:nvSpPr>
        <p:spPr>
          <a:xfrm>
            <a:off x="6552977" y="5725021"/>
            <a:ext cx="5904656" cy="2880817"/>
          </a:xfrm>
          <a:prstGeom prst="rect">
            <a:avLst/>
          </a:prstGeom>
        </p:spPr>
        <p:txBody>
          <a:bodyPr/>
          <a:lstStyle>
            <a:lvl1pPr marL="0" indent="0">
              <a:spcBef>
                <a:spcPts val="0"/>
              </a:spcBef>
              <a:buNone/>
              <a:defRPr sz="2500"/>
            </a:lvl1pPr>
          </a:lstStyle>
          <a:p>
            <a:pPr lvl="0"/>
            <a:endParaRPr lang="de-DE" dirty="0"/>
          </a:p>
        </p:txBody>
      </p:sp>
      <p:sp>
        <p:nvSpPr>
          <p:cNvPr id="7" name="Datumsplatzhalter 6"/>
          <p:cNvSpPr>
            <a:spLocks noGrp="1"/>
          </p:cNvSpPr>
          <p:nvPr>
            <p:ph type="dt" sz="half" idx="14"/>
          </p:nvPr>
        </p:nvSpPr>
        <p:spPr/>
        <p:txBody>
          <a:bodyPr/>
          <a:lstStyle/>
          <a:p>
            <a:fld id="{05573209-2236-4782-B6AC-A57F68780277}" type="datetime1">
              <a:rPr lang="de-DE" smtClean="0"/>
              <a:pPr/>
              <a:t>08.06.2017</a:t>
            </a:fld>
            <a:endParaRPr lang="de-DE"/>
          </a:p>
        </p:txBody>
      </p:sp>
      <p:sp>
        <p:nvSpPr>
          <p:cNvPr id="8" name="Foliennummernplatzhalter 7"/>
          <p:cNvSpPr>
            <a:spLocks noGrp="1"/>
          </p:cNvSpPr>
          <p:nvPr>
            <p:ph type="sldNum" sz="quarter" idx="15"/>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6"/>
          </p:nvPr>
        </p:nvSpPr>
        <p:spPr/>
        <p:txBody>
          <a:bodyPr/>
          <a:lstStyle/>
          <a:p>
            <a:r>
              <a:rPr lang="de-DE" smtClean="0"/>
              <a:t>Fairtrade - HANDEL NEU DENKEN</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Überschrift_Aufzählung">
    <p:spTree>
      <p:nvGrpSpPr>
        <p:cNvPr id="1" name=""/>
        <p:cNvGrpSpPr/>
        <p:nvPr/>
      </p:nvGrpSpPr>
      <p:grpSpPr>
        <a:xfrm>
          <a:off x="0" y="0"/>
          <a:ext cx="0" cy="0"/>
          <a:chOff x="0" y="0"/>
          <a:chExt cx="0" cy="0"/>
        </a:xfrm>
      </p:grpSpPr>
      <p:sp>
        <p:nvSpPr>
          <p:cNvPr id="3" name="Titel 1"/>
          <p:cNvSpPr>
            <a:spLocks noGrp="1"/>
          </p:cNvSpPr>
          <p:nvPr>
            <p:ph type="ctrTitle" hasCustomPrompt="1"/>
          </p:nvPr>
        </p:nvSpPr>
        <p:spPr>
          <a:xfrm>
            <a:off x="360000" y="540445"/>
            <a:ext cx="10801199" cy="648072"/>
          </a:xfrm>
          <a:prstGeom prst="rect">
            <a:avLst/>
          </a:prstGeom>
        </p:spPr>
        <p:txBody>
          <a:bodyPr/>
          <a:lstStyle>
            <a:lvl1pPr algn="l">
              <a:defRPr sz="3500" b="1">
                <a:solidFill>
                  <a:schemeClr val="bg1"/>
                </a:solidFill>
                <a:latin typeface="Calibri" pitchFamily="34" charset="0"/>
              </a:defRPr>
            </a:lvl1pPr>
          </a:lstStyle>
          <a:p>
            <a:r>
              <a:rPr lang="de-DE" dirty="0" smtClean="0"/>
              <a:t>TITEL DURCH KLICKEN BEARBEITEN</a:t>
            </a:r>
            <a:endParaRPr lang="de-DE" dirty="0"/>
          </a:p>
        </p:txBody>
      </p:sp>
      <p:sp>
        <p:nvSpPr>
          <p:cNvPr id="5" name="Textplatzhalter 4"/>
          <p:cNvSpPr>
            <a:spLocks noGrp="1"/>
          </p:cNvSpPr>
          <p:nvPr>
            <p:ph type="body" sz="quarter" idx="10" hasCustomPrompt="1"/>
          </p:nvPr>
        </p:nvSpPr>
        <p:spPr>
          <a:xfrm>
            <a:off x="360000" y="1800000"/>
            <a:ext cx="7272338" cy="647700"/>
          </a:xfrm>
          <a:prstGeom prst="rect">
            <a:avLst/>
          </a:prstGeom>
        </p:spPr>
        <p:txBody>
          <a:bodyPr/>
          <a:lstStyle>
            <a:lvl1pPr marL="0" indent="0">
              <a:spcBef>
                <a:spcPts val="0"/>
              </a:spcBef>
              <a:buNone/>
              <a:defRPr sz="2800" b="1"/>
            </a:lvl1pPr>
          </a:lstStyle>
          <a:p>
            <a:pPr lvl="0"/>
            <a:r>
              <a:rPr lang="de-DE" dirty="0" smtClean="0"/>
              <a:t>ÜBERSCHRIFT</a:t>
            </a:r>
            <a:endParaRPr lang="de-DE" dirty="0"/>
          </a:p>
        </p:txBody>
      </p:sp>
      <p:sp>
        <p:nvSpPr>
          <p:cNvPr id="7" name="Textplatzhalter 6"/>
          <p:cNvSpPr>
            <a:spLocks noGrp="1"/>
          </p:cNvSpPr>
          <p:nvPr>
            <p:ph type="body" sz="quarter" idx="11"/>
          </p:nvPr>
        </p:nvSpPr>
        <p:spPr>
          <a:xfrm>
            <a:off x="360000" y="2628900"/>
            <a:ext cx="7272338" cy="6119813"/>
          </a:xfrm>
          <a:prstGeom prst="rect">
            <a:avLst/>
          </a:prstGeom>
        </p:spPr>
        <p:txBody>
          <a:bodyPr/>
          <a:lstStyle>
            <a:lvl1pPr>
              <a:spcBef>
                <a:spcPts val="0"/>
              </a:spcBef>
              <a:spcAft>
                <a:spcPts val="1200"/>
              </a:spcAft>
              <a:buClr>
                <a:srgbClr val="00B9E4"/>
              </a:buClr>
              <a:defRPr sz="2500"/>
            </a:lvl1pPr>
            <a:lvl2pPr>
              <a:spcBef>
                <a:spcPts val="0"/>
              </a:spcBef>
              <a:spcAft>
                <a:spcPts val="600"/>
              </a:spcAft>
              <a:buClr>
                <a:srgbClr val="00B9E4"/>
              </a:buClr>
              <a:defRPr sz="2400"/>
            </a:lvl2pPr>
            <a:lvl3pPr>
              <a:spcBef>
                <a:spcPts val="0"/>
              </a:spcBef>
              <a:spcAft>
                <a:spcPts val="600"/>
              </a:spcAft>
              <a:buClr>
                <a:srgbClr val="00B9E4"/>
              </a:buClr>
              <a:defRPr sz="2000"/>
            </a:lvl3pPr>
            <a:lvl4pPr>
              <a:spcBef>
                <a:spcPts val="0"/>
              </a:spcBef>
              <a:spcAft>
                <a:spcPts val="0"/>
              </a:spcAft>
              <a:buClr>
                <a:srgbClr val="00B9E4"/>
              </a:buClr>
              <a:defRPr sz="2000"/>
            </a:lvl4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6" name="Datumsplatzhalter 5"/>
          <p:cNvSpPr>
            <a:spLocks noGrp="1"/>
          </p:cNvSpPr>
          <p:nvPr>
            <p:ph type="dt" sz="half" idx="12"/>
          </p:nvPr>
        </p:nvSpPr>
        <p:spPr/>
        <p:txBody>
          <a:bodyPr/>
          <a:lstStyle/>
          <a:p>
            <a:fld id="{19FFA105-9428-4DA7-B033-905034DC0FB5}" type="datetime1">
              <a:rPr lang="de-DE" smtClean="0"/>
              <a:pPr/>
              <a:t>08.06.2017</a:t>
            </a:fld>
            <a:endParaRPr lang="de-DE"/>
          </a:p>
        </p:txBody>
      </p:sp>
      <p:sp>
        <p:nvSpPr>
          <p:cNvPr id="8" name="Foliennummernplatzhalter 7"/>
          <p:cNvSpPr>
            <a:spLocks noGrp="1"/>
          </p:cNvSpPr>
          <p:nvPr>
            <p:ph type="sldNum" sz="quarter" idx="13"/>
          </p:nvPr>
        </p:nvSpPr>
        <p:spPr/>
        <p:txBody>
          <a:bodyPr/>
          <a:lstStyle/>
          <a:p>
            <a:fld id="{9E5BBBCA-82F5-469F-983F-0225BAAAFE5F}" type="slidenum">
              <a:rPr lang="de-DE" smtClean="0"/>
              <a:pPr/>
              <a:t>‹Nr.›</a:t>
            </a:fld>
            <a:endParaRPr lang="de-DE"/>
          </a:p>
        </p:txBody>
      </p:sp>
      <p:sp>
        <p:nvSpPr>
          <p:cNvPr id="9" name="Fußzeilenplatzhalter 8"/>
          <p:cNvSpPr>
            <a:spLocks noGrp="1"/>
          </p:cNvSpPr>
          <p:nvPr>
            <p:ph type="ftr" sz="quarter" idx="14"/>
          </p:nvPr>
        </p:nvSpPr>
        <p:spPr/>
        <p:txBody>
          <a:bodyPr/>
          <a:lstStyle/>
          <a:p>
            <a:r>
              <a:rPr lang="de-DE" smtClean="0"/>
              <a:t>Fairtrade - HANDEL NEU DENKEN</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4.xml"/><Relationship Id="rId7"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eck 8"/>
          <p:cNvSpPr/>
          <p:nvPr userDrawn="1"/>
        </p:nvSpPr>
        <p:spPr>
          <a:xfrm>
            <a:off x="0" y="0"/>
            <a:ext cx="12961938" cy="1440000"/>
          </a:xfrm>
          <a:prstGeom prst="rect">
            <a:avLst/>
          </a:prstGeom>
          <a:solidFill>
            <a:srgbClr val="0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2" descr="G:\03_Dokumentation\05_Materialien_final\05_Logos_final\Fairtrade-Siegel, Brandmark und Banner_aktuell\BrandmarkGermany\Brand Mark Deutschland Vertical\PNG\FBM_DE2_VERT_RGB_NEG.png"/>
          <p:cNvPicPr>
            <a:picLocks noChangeAspect="1" noChangeArrowheads="1"/>
          </p:cNvPicPr>
          <p:nvPr userDrawn="1"/>
        </p:nvPicPr>
        <p:blipFill>
          <a:blip r:embed="rId23" cstate="print"/>
          <a:srcRect/>
          <a:stretch>
            <a:fillRect/>
          </a:stretch>
        </p:blipFill>
        <p:spPr bwMode="auto">
          <a:xfrm>
            <a:off x="11577663" y="180405"/>
            <a:ext cx="951978" cy="1152128"/>
          </a:xfrm>
          <a:prstGeom prst="rect">
            <a:avLst/>
          </a:prstGeom>
          <a:noFill/>
        </p:spPr>
      </p:pic>
      <p:sp>
        <p:nvSpPr>
          <p:cNvPr id="11" name="Rechteck 10"/>
          <p:cNvSpPr/>
          <p:nvPr userDrawn="1"/>
        </p:nvSpPr>
        <p:spPr>
          <a:xfrm>
            <a:off x="0" y="9073850"/>
            <a:ext cx="12961938" cy="648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Datumsplatzhalter 7"/>
          <p:cNvSpPr>
            <a:spLocks noGrp="1"/>
          </p:cNvSpPr>
          <p:nvPr>
            <p:ph type="dt" sz="half" idx="2"/>
          </p:nvPr>
        </p:nvSpPr>
        <p:spPr>
          <a:xfrm>
            <a:off x="648321" y="9204325"/>
            <a:ext cx="3024188" cy="517525"/>
          </a:xfrm>
          <a:prstGeom prst="rect">
            <a:avLst/>
          </a:prstGeom>
        </p:spPr>
        <p:txBody>
          <a:bodyPr vert="horz" lIns="91440" tIns="45720" rIns="91440" bIns="45720" rtlCol="0" anchor="ctr"/>
          <a:lstStyle>
            <a:lvl1pPr algn="l">
              <a:defRPr sz="1200">
                <a:solidFill>
                  <a:schemeClr val="tx1"/>
                </a:solidFill>
              </a:defRPr>
            </a:lvl1pPr>
          </a:lstStyle>
          <a:p>
            <a:fld id="{7EC3005D-0C7F-49DC-918B-3AF05B157393}" type="datetime1">
              <a:rPr lang="de-DE" smtClean="0"/>
              <a:pPr/>
              <a:t>08.06.2017</a:t>
            </a:fld>
            <a:endParaRPr lang="de-DE" dirty="0"/>
          </a:p>
        </p:txBody>
      </p:sp>
      <p:sp>
        <p:nvSpPr>
          <p:cNvPr id="12" name="Fußzeilenplatzhalter 11"/>
          <p:cNvSpPr>
            <a:spLocks noGrp="1"/>
          </p:cNvSpPr>
          <p:nvPr>
            <p:ph type="ftr" sz="quarter" idx="3"/>
          </p:nvPr>
        </p:nvSpPr>
        <p:spPr>
          <a:xfrm>
            <a:off x="4464745" y="9204325"/>
            <a:ext cx="4103688" cy="517525"/>
          </a:xfrm>
          <a:prstGeom prst="rect">
            <a:avLst/>
          </a:prstGeom>
        </p:spPr>
        <p:txBody>
          <a:bodyPr vert="horz" lIns="91440" tIns="45720" rIns="91440" bIns="45720" rtlCol="0" anchor="ctr"/>
          <a:lstStyle>
            <a:lvl1pPr algn="ctr">
              <a:defRPr sz="1200">
                <a:solidFill>
                  <a:schemeClr val="tx1"/>
                </a:solidFill>
              </a:defRPr>
            </a:lvl1pPr>
          </a:lstStyle>
          <a:p>
            <a:r>
              <a:rPr lang="de-DE" smtClean="0"/>
              <a:t>Fairtrade - HANDEL NEU DENKEN</a:t>
            </a:r>
            <a:endParaRPr lang="de-DE" dirty="0" smtClean="0"/>
          </a:p>
        </p:txBody>
      </p:sp>
      <p:sp>
        <p:nvSpPr>
          <p:cNvPr id="13" name="Foliennummernplatzhalter 12"/>
          <p:cNvSpPr>
            <a:spLocks noGrp="1"/>
          </p:cNvSpPr>
          <p:nvPr>
            <p:ph type="sldNum" sz="quarter" idx="4"/>
          </p:nvPr>
        </p:nvSpPr>
        <p:spPr>
          <a:xfrm>
            <a:off x="9289281" y="9204325"/>
            <a:ext cx="3024188" cy="517525"/>
          </a:xfrm>
          <a:prstGeom prst="rect">
            <a:avLst/>
          </a:prstGeom>
        </p:spPr>
        <p:txBody>
          <a:bodyPr vert="horz" lIns="91440" tIns="45720" rIns="91440" bIns="45720" rtlCol="0" anchor="ctr"/>
          <a:lstStyle>
            <a:lvl1pPr algn="r">
              <a:defRPr sz="1200">
                <a:solidFill>
                  <a:schemeClr val="tx1"/>
                </a:solidFill>
              </a:defRPr>
            </a:lvl1pPr>
          </a:lstStyle>
          <a:p>
            <a:fld id="{9E5BBBCA-82F5-469F-983F-0225BAAAFE5F}"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4" r:id="rId1"/>
    <p:sldLayoutId id="2147483651" r:id="rId2"/>
    <p:sldLayoutId id="2147483650" r:id="rId3"/>
    <p:sldLayoutId id="2147483649" r:id="rId4"/>
    <p:sldLayoutId id="2147483665" r:id="rId5"/>
    <p:sldLayoutId id="2147483662" r:id="rId6"/>
    <p:sldLayoutId id="2147483652" r:id="rId7"/>
    <p:sldLayoutId id="2147483653" r:id="rId8"/>
    <p:sldLayoutId id="2147483654" r:id="rId9"/>
    <p:sldLayoutId id="2147483655" r:id="rId10"/>
    <p:sldLayoutId id="2147483666" r:id="rId11"/>
    <p:sldLayoutId id="2147483656" r:id="rId12"/>
    <p:sldLayoutId id="2147483667" r:id="rId13"/>
    <p:sldLayoutId id="2147483672" r:id="rId14"/>
    <p:sldLayoutId id="2147483674" r:id="rId15"/>
    <p:sldLayoutId id="2147483675" r:id="rId16"/>
    <p:sldLayoutId id="2147483676" r:id="rId17"/>
    <p:sldLayoutId id="2147483677" r:id="rId18"/>
    <p:sldLayoutId id="2147483678" r:id="rId19"/>
    <p:sldLayoutId id="2147483680" r:id="rId20"/>
    <p:sldLayoutId id="2147483685" r:id="rId2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648321" y="9204325"/>
            <a:ext cx="3024188" cy="517525"/>
          </a:xfrm>
          <a:prstGeom prst="rect">
            <a:avLst/>
          </a:prstGeom>
        </p:spPr>
        <p:txBody>
          <a:bodyPr vert="horz" lIns="91440" tIns="45720" rIns="91440" bIns="45720" rtlCol="0" anchor="ctr"/>
          <a:lstStyle>
            <a:lvl1pPr algn="l">
              <a:defRPr sz="1200">
                <a:solidFill>
                  <a:schemeClr val="tx1"/>
                </a:solidFill>
              </a:defRPr>
            </a:lvl1pPr>
          </a:lstStyle>
          <a:p>
            <a:fld id="{A62D3D1E-5A31-4E14-B780-1BAC444363D9}" type="datetime1">
              <a:rPr lang="de-DE" smtClean="0"/>
              <a:pPr/>
              <a:t>08.06.2017</a:t>
            </a:fld>
            <a:endParaRPr lang="de-DE" dirty="0"/>
          </a:p>
        </p:txBody>
      </p:sp>
      <p:sp>
        <p:nvSpPr>
          <p:cNvPr id="5" name="Fußzeilenplatzhalter 4"/>
          <p:cNvSpPr>
            <a:spLocks noGrp="1"/>
          </p:cNvSpPr>
          <p:nvPr>
            <p:ph type="ftr" sz="quarter" idx="3"/>
          </p:nvPr>
        </p:nvSpPr>
        <p:spPr>
          <a:xfrm>
            <a:off x="4464745" y="9204325"/>
            <a:ext cx="4103688" cy="517525"/>
          </a:xfrm>
          <a:prstGeom prst="rect">
            <a:avLst/>
          </a:prstGeom>
        </p:spPr>
        <p:txBody>
          <a:bodyPr vert="horz" lIns="91440" tIns="45720" rIns="91440" bIns="45720" rtlCol="0" anchor="ctr"/>
          <a:lstStyle>
            <a:lvl1pPr algn="ctr">
              <a:defRPr sz="1200">
                <a:solidFill>
                  <a:schemeClr val="tx1"/>
                </a:solidFill>
              </a:defRPr>
            </a:lvl1pPr>
          </a:lstStyle>
          <a:p>
            <a:r>
              <a:rPr lang="de-DE" smtClean="0"/>
              <a:t>Fairtrade - HANDEL NEU DENKEN</a:t>
            </a:r>
            <a:endParaRPr lang="de-DE" dirty="0"/>
          </a:p>
        </p:txBody>
      </p:sp>
      <p:sp>
        <p:nvSpPr>
          <p:cNvPr id="6" name="Foliennummernplatzhalter 5"/>
          <p:cNvSpPr>
            <a:spLocks noGrp="1"/>
          </p:cNvSpPr>
          <p:nvPr>
            <p:ph type="sldNum" sz="quarter" idx="4"/>
          </p:nvPr>
        </p:nvSpPr>
        <p:spPr>
          <a:xfrm>
            <a:off x="9289281" y="9204325"/>
            <a:ext cx="3024188" cy="517525"/>
          </a:xfrm>
          <a:prstGeom prst="rect">
            <a:avLst/>
          </a:prstGeom>
        </p:spPr>
        <p:txBody>
          <a:bodyPr vert="horz" lIns="91440" tIns="45720" rIns="91440" bIns="45720" rtlCol="0" anchor="ctr"/>
          <a:lstStyle>
            <a:lvl1pPr algn="r">
              <a:defRPr sz="1200">
                <a:solidFill>
                  <a:schemeClr val="tx1"/>
                </a:solidFill>
              </a:defRPr>
            </a:lvl1pPr>
          </a:lstStyle>
          <a:p>
            <a:fld id="{25E652D8-9D9C-46FF-8662-7FD6CB2ABFAD}" type="slidenum">
              <a:rPr lang="de-DE" smtClean="0"/>
              <a:pPr/>
              <a:t>‹Nr.›</a:t>
            </a:fld>
            <a:endParaRPr lang="de-DE" dirty="0"/>
          </a:p>
        </p:txBody>
      </p:sp>
      <p:pic>
        <p:nvPicPr>
          <p:cNvPr id="1026" name="Picture 2" descr="\\fs\ALLE\03_Dokumentation\05_Materialien_final\05_Logos_final\Fairtrade-Siegel, Brandmark und Banner_aktuell\BrandmarkGermany\Brand Mark Deutschland Vertical\JPEG\FBM_DE2_VERT_RGB_POS.jpg"/>
          <p:cNvPicPr>
            <a:picLocks noChangeAspect="1" noChangeArrowheads="1"/>
          </p:cNvPicPr>
          <p:nvPr userDrawn="1"/>
        </p:nvPicPr>
        <p:blipFill>
          <a:blip r:embed="rId8" cstate="print"/>
          <a:srcRect/>
          <a:stretch>
            <a:fillRect/>
          </a:stretch>
        </p:blipFill>
        <p:spPr bwMode="auto">
          <a:xfrm>
            <a:off x="11593537" y="180405"/>
            <a:ext cx="962827" cy="1152128"/>
          </a:xfrm>
          <a:prstGeom prst="rect">
            <a:avLst/>
          </a:prstGeom>
          <a:noFill/>
        </p:spPr>
      </p:pic>
    </p:spTree>
  </p:cSld>
  <p:clrMap bg1="lt1" tx1="dk1" bg2="lt2" tx2="dk2" accent1="accent1" accent2="accent2" accent3="accent3" accent4="accent4" accent5="accent5" accent6="accent6" hlink="hlink" folHlink="folHlink"/>
  <p:sldLayoutIdLst>
    <p:sldLayoutId id="2147483663" r:id="rId1"/>
    <p:sldLayoutId id="2147483658" r:id="rId2"/>
    <p:sldLayoutId id="2147483659" r:id="rId3"/>
    <p:sldLayoutId id="2147483681" r:id="rId4"/>
    <p:sldLayoutId id="2147483682" r:id="rId5"/>
    <p:sldLayoutId id="2147483684" r:id="rId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5932800"/>
            <a:ext cx="12961938" cy="1879200"/>
          </a:xfrm>
          <a:prstGeom prst="rect">
            <a:avLst/>
          </a:prstGeom>
          <a:solidFill>
            <a:srgbClr val="FFA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Datumsplatzhalter 3"/>
          <p:cNvSpPr>
            <a:spLocks noGrp="1"/>
          </p:cNvSpPr>
          <p:nvPr>
            <p:ph type="dt" sz="half" idx="2"/>
          </p:nvPr>
        </p:nvSpPr>
        <p:spPr>
          <a:xfrm>
            <a:off x="648321" y="9204325"/>
            <a:ext cx="3024188" cy="517525"/>
          </a:xfrm>
          <a:prstGeom prst="rect">
            <a:avLst/>
          </a:prstGeom>
        </p:spPr>
        <p:txBody>
          <a:bodyPr vert="horz" lIns="91440" tIns="45720" rIns="91440" bIns="45720" rtlCol="0" anchor="ctr"/>
          <a:lstStyle>
            <a:lvl1pPr algn="l">
              <a:defRPr sz="1200">
                <a:solidFill>
                  <a:schemeClr val="tx1"/>
                </a:solidFill>
              </a:defRPr>
            </a:lvl1pPr>
          </a:lstStyle>
          <a:p>
            <a:fld id="{4A1CC6FA-95D8-4D10-844B-D94FF514614A}" type="datetime1">
              <a:rPr lang="de-DE" smtClean="0"/>
              <a:pPr/>
              <a:t>08.06.2017</a:t>
            </a:fld>
            <a:endParaRPr lang="de-DE" dirty="0"/>
          </a:p>
        </p:txBody>
      </p:sp>
      <p:sp>
        <p:nvSpPr>
          <p:cNvPr id="5" name="Fußzeilenplatzhalter 4"/>
          <p:cNvSpPr>
            <a:spLocks noGrp="1"/>
          </p:cNvSpPr>
          <p:nvPr>
            <p:ph type="ftr" sz="quarter" idx="3"/>
          </p:nvPr>
        </p:nvSpPr>
        <p:spPr>
          <a:xfrm>
            <a:off x="4464000" y="9204325"/>
            <a:ext cx="4103688" cy="517525"/>
          </a:xfrm>
          <a:prstGeom prst="rect">
            <a:avLst/>
          </a:prstGeom>
        </p:spPr>
        <p:txBody>
          <a:bodyPr vert="horz" lIns="91440" tIns="45720" rIns="91440" bIns="45720" rtlCol="0" anchor="ctr"/>
          <a:lstStyle>
            <a:lvl1pPr algn="ctr">
              <a:defRPr sz="1200">
                <a:solidFill>
                  <a:schemeClr val="tx1"/>
                </a:solidFill>
              </a:defRPr>
            </a:lvl1pPr>
          </a:lstStyle>
          <a:p>
            <a:r>
              <a:rPr lang="de-DE" smtClean="0"/>
              <a:t>Fairtrade - HANDEL NEU DENKEN</a:t>
            </a:r>
            <a:endParaRPr lang="de-DE" dirty="0"/>
          </a:p>
        </p:txBody>
      </p:sp>
      <p:sp>
        <p:nvSpPr>
          <p:cNvPr id="6" name="Foliennummernplatzhalter 5"/>
          <p:cNvSpPr>
            <a:spLocks noGrp="1"/>
          </p:cNvSpPr>
          <p:nvPr>
            <p:ph type="sldNum" sz="quarter" idx="4"/>
          </p:nvPr>
        </p:nvSpPr>
        <p:spPr>
          <a:xfrm>
            <a:off x="9289281" y="9204325"/>
            <a:ext cx="3024188" cy="517525"/>
          </a:xfrm>
          <a:prstGeom prst="rect">
            <a:avLst/>
          </a:prstGeom>
        </p:spPr>
        <p:txBody>
          <a:bodyPr vert="horz" lIns="91440" tIns="45720" rIns="91440" bIns="45720" rtlCol="0" anchor="ctr"/>
          <a:lstStyle>
            <a:lvl1pPr algn="r">
              <a:defRPr sz="1200">
                <a:solidFill>
                  <a:schemeClr val="tx1"/>
                </a:solidFill>
              </a:defRPr>
            </a:lvl1pPr>
          </a:lstStyle>
          <a:p>
            <a:fld id="{EF5B93ED-FE0D-46EF-B8F2-12B9F1E189EC}" type="slidenum">
              <a:rPr lang="de-DE" smtClean="0"/>
              <a:pPr/>
              <a:t>‹Nr.›</a:t>
            </a:fld>
            <a:endParaRPr lang="de-DE" dirty="0"/>
          </a:p>
        </p:txBody>
      </p:sp>
      <p:pic>
        <p:nvPicPr>
          <p:cNvPr id="9" name="Picture 2" descr="\\fs\ALLE\03_Dokumentation\05_Materialien_final\05_Logos_final\Fairtrade-Siegel, Brandmark und Banner_aktuell\BrandmarkGermany\Brand Mark Deutschland Vertical\JPEG\FBM_DE2_VERT_RGB_POS.jpg"/>
          <p:cNvPicPr>
            <a:picLocks noChangeAspect="1" noChangeArrowheads="1"/>
          </p:cNvPicPr>
          <p:nvPr userDrawn="1"/>
        </p:nvPicPr>
        <p:blipFill>
          <a:blip r:embed="rId3" cstate="print"/>
          <a:srcRect/>
          <a:stretch>
            <a:fillRect/>
          </a:stretch>
        </p:blipFill>
        <p:spPr bwMode="auto">
          <a:xfrm>
            <a:off x="10873457" y="8101285"/>
            <a:ext cx="1152128" cy="1378648"/>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70.jpeg"/><Relationship Id="rId26" Type="http://schemas.openxmlformats.org/officeDocument/2006/relationships/image" Target="../media/image78.jpeg"/><Relationship Id="rId3" Type="http://schemas.openxmlformats.org/officeDocument/2006/relationships/image" Target="../media/image55.jpeg"/><Relationship Id="rId21" Type="http://schemas.openxmlformats.org/officeDocument/2006/relationships/image" Target="../media/image73.jpe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jpeg"/><Relationship Id="rId25" Type="http://schemas.openxmlformats.org/officeDocument/2006/relationships/image" Target="../media/image77.jpeg"/><Relationship Id="rId33" Type="http://schemas.openxmlformats.org/officeDocument/2006/relationships/image" Target="../media/image85.png"/><Relationship Id="rId2" Type="http://schemas.openxmlformats.org/officeDocument/2006/relationships/notesSlide" Target="../notesSlides/notesSlide32.xml"/><Relationship Id="rId16" Type="http://schemas.openxmlformats.org/officeDocument/2006/relationships/image" Target="../media/image68.png"/><Relationship Id="rId20" Type="http://schemas.openxmlformats.org/officeDocument/2006/relationships/image" Target="../media/image72.jpeg"/><Relationship Id="rId29" Type="http://schemas.openxmlformats.org/officeDocument/2006/relationships/image" Target="../media/image81.jpeg"/><Relationship Id="rId1" Type="http://schemas.openxmlformats.org/officeDocument/2006/relationships/slideLayout" Target="../slideLayouts/slideLayout20.xml"/><Relationship Id="rId6" Type="http://schemas.openxmlformats.org/officeDocument/2006/relationships/image" Target="../media/image58.jpeg"/><Relationship Id="rId11" Type="http://schemas.openxmlformats.org/officeDocument/2006/relationships/image" Target="../media/image63.png"/><Relationship Id="rId24" Type="http://schemas.openxmlformats.org/officeDocument/2006/relationships/image" Target="../media/image76.jpeg"/><Relationship Id="rId32" Type="http://schemas.openxmlformats.org/officeDocument/2006/relationships/image" Target="../media/image84.png"/><Relationship Id="rId5" Type="http://schemas.openxmlformats.org/officeDocument/2006/relationships/image" Target="../media/image57.jpeg"/><Relationship Id="rId15" Type="http://schemas.openxmlformats.org/officeDocument/2006/relationships/image" Target="../media/image67.jpeg"/><Relationship Id="rId23" Type="http://schemas.openxmlformats.org/officeDocument/2006/relationships/image" Target="../media/image75.jpeg"/><Relationship Id="rId28" Type="http://schemas.openxmlformats.org/officeDocument/2006/relationships/image" Target="../media/image80.jpeg"/><Relationship Id="rId10" Type="http://schemas.openxmlformats.org/officeDocument/2006/relationships/image" Target="../media/image62.jpeg"/><Relationship Id="rId19" Type="http://schemas.openxmlformats.org/officeDocument/2006/relationships/image" Target="../media/image71.jpeg"/><Relationship Id="rId31" Type="http://schemas.openxmlformats.org/officeDocument/2006/relationships/image" Target="../media/image83.pn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jpeg"/><Relationship Id="rId22" Type="http://schemas.openxmlformats.org/officeDocument/2006/relationships/image" Target="../media/image74.jpeg"/><Relationship Id="rId27" Type="http://schemas.openxmlformats.org/officeDocument/2006/relationships/image" Target="../media/image79.jpeg"/><Relationship Id="rId30" Type="http://schemas.openxmlformats.org/officeDocument/2006/relationships/image" Target="../media/image82.jpeg"/></Relationships>
</file>

<file path=ppt/slides/_rels/slide44.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jpeg"/><Relationship Id="rId2" Type="http://schemas.openxmlformats.org/officeDocument/2006/relationships/notesSlide" Target="../notesSlides/notesSlide33.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20.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10" Type="http://schemas.openxmlformats.org/officeDocument/2006/relationships/image" Target="../media/image93.jpeg"/><Relationship Id="rId19" Type="http://schemas.openxmlformats.org/officeDocument/2006/relationships/image" Target="../media/image102.jpeg"/><Relationship Id="rId4" Type="http://schemas.openxmlformats.org/officeDocument/2006/relationships/image" Target="../media/image87.png"/><Relationship Id="rId9" Type="http://schemas.openxmlformats.org/officeDocument/2006/relationships/image" Target="../media/image92.gif"/><Relationship Id="rId14" Type="http://schemas.openxmlformats.org/officeDocument/2006/relationships/image" Target="../media/image97.png"/><Relationship Id="rId22" Type="http://schemas.openxmlformats.org/officeDocument/2006/relationships/image" Target="../media/image105.png"/></Relationships>
</file>

<file path=ppt/slides/_rels/slide45.xml.rels><?xml version="1.0" encoding="UTF-8" standalone="yes"?>
<Relationships xmlns="http://schemas.openxmlformats.org/package/2006/relationships"><Relationship Id="rId8" Type="http://schemas.openxmlformats.org/officeDocument/2006/relationships/image" Target="../media/image115.gif"/><Relationship Id="rId13" Type="http://schemas.openxmlformats.org/officeDocument/2006/relationships/image" Target="../media/image120.jpeg"/><Relationship Id="rId3" Type="http://schemas.openxmlformats.org/officeDocument/2006/relationships/image" Target="../media/image110.png"/><Relationship Id="rId7" Type="http://schemas.openxmlformats.org/officeDocument/2006/relationships/image" Target="../media/image114.jpeg"/><Relationship Id="rId12"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jpeg"/><Relationship Id="rId14" Type="http://schemas.openxmlformats.org/officeDocument/2006/relationships/image" Target="../media/image121.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12" Type="http://schemas.openxmlformats.org/officeDocument/2006/relationships/image" Target="../media/image134.jpe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36.jpeg"/></Relationships>
</file>

<file path=ppt/slides/_rels/slide5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a:xfrm>
            <a:off x="360538" y="6373093"/>
            <a:ext cx="12601400" cy="1079847"/>
          </a:xfrm>
        </p:spPr>
        <p:txBody>
          <a:bodyPr/>
          <a:lstStyle/>
          <a:p>
            <a:r>
              <a:rPr lang="de-DE" dirty="0" smtClean="0"/>
              <a:t>FAIRTRADE – HANDEL NEU DENKEN</a:t>
            </a:r>
            <a:endParaRPr lang="de-DE" dirty="0"/>
          </a:p>
        </p:txBody>
      </p:sp>
      <p:sp>
        <p:nvSpPr>
          <p:cNvPr id="4" name="Textplatzhalter 3"/>
          <p:cNvSpPr>
            <a:spLocks noGrp="1"/>
          </p:cNvSpPr>
          <p:nvPr>
            <p:ph type="body" sz="quarter" idx="12"/>
          </p:nvPr>
        </p:nvSpPr>
        <p:spPr/>
        <p:txBody>
          <a:bodyPr/>
          <a:lstStyle/>
          <a:p>
            <a:endParaRPr lang="de-DE" dirty="0"/>
          </a:p>
        </p:txBody>
      </p:sp>
      <p:sp>
        <p:nvSpPr>
          <p:cNvPr id="5" name="Textplatzhalter 4"/>
          <p:cNvSpPr>
            <a:spLocks noGrp="1"/>
          </p:cNvSpPr>
          <p:nvPr>
            <p:ph type="body" sz="quarter" idx="13"/>
          </p:nvPr>
        </p:nvSpPr>
        <p:spPr/>
        <p:txBody>
          <a:bodyPr/>
          <a:lstStyle/>
          <a:p>
            <a:endParaRPr lang="de-DE" dirty="0"/>
          </a:p>
        </p:txBody>
      </p:sp>
      <p:sp>
        <p:nvSpPr>
          <p:cNvPr id="8" name="Bildplatzhalter 7"/>
          <p:cNvSpPr>
            <a:spLocks noGrp="1"/>
          </p:cNvSpPr>
          <p:nvPr>
            <p:ph type="pic" sz="quarter" idx="10"/>
          </p:nvPr>
        </p:nvSpPr>
        <p:spPr/>
      </p:sp>
      <p:pic>
        <p:nvPicPr>
          <p:cNvPr id="1027" name="Picture 3" descr="D:\Users\A035C~1.GRO\AppData\Local\Temp\fairtrade_pressefoto_blumen__6_.jpg"/>
          <p:cNvPicPr>
            <a:picLocks noChangeAspect="1" noChangeArrowheads="1"/>
          </p:cNvPicPr>
          <p:nvPr/>
        </p:nvPicPr>
        <p:blipFill>
          <a:blip r:embed="rId3" cstate="print"/>
          <a:srcRect b="28831"/>
          <a:stretch>
            <a:fillRect/>
          </a:stretch>
        </p:blipFill>
        <p:spPr bwMode="auto">
          <a:xfrm>
            <a:off x="0" y="0"/>
            <a:ext cx="12961938" cy="6157069"/>
          </a:xfrm>
          <a:prstGeom prst="rect">
            <a:avLst/>
          </a:prstGeom>
          <a:noFill/>
        </p:spPr>
      </p:pic>
      <p:sp>
        <p:nvSpPr>
          <p:cNvPr id="10" name="Foliennummernplatzhalter 9"/>
          <p:cNvSpPr>
            <a:spLocks noGrp="1"/>
          </p:cNvSpPr>
          <p:nvPr>
            <p:ph type="sldNum" sz="quarter" idx="15"/>
          </p:nvPr>
        </p:nvSpPr>
        <p:spPr/>
        <p:txBody>
          <a:bodyPr/>
          <a:lstStyle/>
          <a:p>
            <a:fld id="{EF5B93ED-FE0D-46EF-B8F2-12B9F1E189EC}" type="slidenum">
              <a:rPr lang="de-DE" smtClean="0"/>
              <a:pPr/>
              <a:t>1</a:t>
            </a:fld>
            <a:endParaRPr lang="de-DE"/>
          </a:p>
        </p:txBody>
      </p:sp>
      <p:sp>
        <p:nvSpPr>
          <p:cNvPr id="11" name="Fußzeilenplatzhalter 10"/>
          <p:cNvSpPr>
            <a:spLocks noGrp="1"/>
          </p:cNvSpPr>
          <p:nvPr>
            <p:ph type="ftr" sz="quarter" idx="16"/>
          </p:nvPr>
        </p:nvSpPr>
        <p:spPr/>
        <p:txBody>
          <a:bodyPr/>
          <a:lstStyle/>
          <a:p>
            <a:r>
              <a:rPr lang="de-DE" smtClean="0"/>
              <a:t>Fairtrade - HANDEL NEU DENKEN</a:t>
            </a: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e-DE" dirty="0" smtClean="0"/>
              <a:t>FAIRER HANDEL IN DEUTSCHLAND HEUTE</a:t>
            </a:r>
            <a:endParaRPr lang="de-DE" dirty="0"/>
          </a:p>
        </p:txBody>
      </p:sp>
      <p:pic>
        <p:nvPicPr>
          <p:cNvPr id="9" name="Picture 2"/>
          <p:cNvPicPr>
            <a:picLocks noChangeAspect="1" noChangeArrowheads="1"/>
          </p:cNvPicPr>
          <p:nvPr/>
        </p:nvPicPr>
        <p:blipFill>
          <a:blip r:embed="rId3" cstate="print"/>
          <a:srcRect/>
          <a:stretch>
            <a:fillRect/>
          </a:stretch>
        </p:blipFill>
        <p:spPr bwMode="auto">
          <a:xfrm>
            <a:off x="8353177" y="4716909"/>
            <a:ext cx="736567" cy="864096"/>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7417073" y="2916709"/>
            <a:ext cx="1896212" cy="1422159"/>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9217273" y="3636789"/>
            <a:ext cx="1385117" cy="936104"/>
          </a:xfrm>
          <a:prstGeom prst="rect">
            <a:avLst/>
          </a:prstGeom>
          <a:noFill/>
          <a:ln w="9525">
            <a:noFill/>
            <a:miter lim="800000"/>
            <a:headEnd/>
            <a:tailEnd/>
          </a:ln>
        </p:spPr>
      </p:pic>
      <p:pic>
        <p:nvPicPr>
          <p:cNvPr id="12" name="Grafik 9" descr="Fairtrade_Siegel_mit_zusatz.png"/>
          <p:cNvPicPr>
            <a:picLocks noChangeAspect="1"/>
          </p:cNvPicPr>
          <p:nvPr/>
        </p:nvPicPr>
        <p:blipFill>
          <a:blip r:embed="rId6" cstate="print"/>
          <a:srcRect/>
          <a:stretch>
            <a:fillRect/>
          </a:stretch>
        </p:blipFill>
        <p:spPr bwMode="auto">
          <a:xfrm>
            <a:off x="4104705" y="3132733"/>
            <a:ext cx="2521383" cy="2952328"/>
          </a:xfrm>
          <a:prstGeom prst="rect">
            <a:avLst/>
          </a:prstGeom>
          <a:noFill/>
          <a:ln w="9525">
            <a:noFill/>
            <a:miter lim="800000"/>
            <a:headEnd/>
            <a:tailEnd/>
          </a:ln>
        </p:spPr>
      </p:pic>
      <p:pic>
        <p:nvPicPr>
          <p:cNvPr id="13" name="Picture 11" descr="Globo-Logo"/>
          <p:cNvPicPr>
            <a:picLocks noChangeAspect="1" noChangeArrowheads="1"/>
          </p:cNvPicPr>
          <p:nvPr/>
        </p:nvPicPr>
        <p:blipFill>
          <a:blip r:embed="rId7" cstate="print"/>
          <a:srcRect/>
          <a:stretch>
            <a:fillRect/>
          </a:stretch>
        </p:blipFill>
        <p:spPr bwMode="auto">
          <a:xfrm>
            <a:off x="10225385" y="2988717"/>
            <a:ext cx="1080120" cy="576064"/>
          </a:xfrm>
          <a:prstGeom prst="rect">
            <a:avLst/>
          </a:prstGeom>
          <a:noFill/>
          <a:ln w="9525">
            <a:noFill/>
            <a:miter lim="800000"/>
            <a:headEnd/>
            <a:tailEnd/>
          </a:ln>
        </p:spPr>
      </p:pic>
      <p:pic>
        <p:nvPicPr>
          <p:cNvPr id="14" name="Picture 6"/>
          <p:cNvPicPr>
            <a:picLocks noChangeAspect="1" noChangeArrowheads="1"/>
          </p:cNvPicPr>
          <p:nvPr/>
        </p:nvPicPr>
        <p:blipFill>
          <a:blip r:embed="rId8" cstate="print"/>
          <a:srcRect/>
          <a:stretch>
            <a:fillRect/>
          </a:stretch>
        </p:blipFill>
        <p:spPr bwMode="auto">
          <a:xfrm>
            <a:off x="504305" y="6157069"/>
            <a:ext cx="1800335" cy="1440160"/>
          </a:xfrm>
          <a:prstGeom prst="rect">
            <a:avLst/>
          </a:prstGeom>
          <a:noFill/>
          <a:ln w="9525">
            <a:noFill/>
            <a:round/>
            <a:headEnd/>
            <a:tailEnd/>
          </a:ln>
        </p:spPr>
      </p:pic>
      <p:pic>
        <p:nvPicPr>
          <p:cNvPr id="16" name="Picture 4"/>
          <p:cNvPicPr>
            <a:picLocks noChangeAspect="1" noChangeArrowheads="1"/>
          </p:cNvPicPr>
          <p:nvPr/>
        </p:nvPicPr>
        <p:blipFill>
          <a:blip r:embed="rId9" cstate="print"/>
          <a:srcRect/>
          <a:stretch>
            <a:fillRect/>
          </a:stretch>
        </p:blipFill>
        <p:spPr bwMode="auto">
          <a:xfrm>
            <a:off x="576313" y="3348757"/>
            <a:ext cx="2852827" cy="1512168"/>
          </a:xfrm>
          <a:prstGeom prst="rect">
            <a:avLst/>
          </a:prstGeom>
          <a:noFill/>
          <a:ln w="9525">
            <a:noFill/>
            <a:round/>
            <a:headEnd/>
            <a:tailEnd/>
          </a:ln>
        </p:spPr>
      </p:pic>
      <p:pic>
        <p:nvPicPr>
          <p:cNvPr id="17" name="Picture 2" descr="G:\02_Projekte\18_Multis_ag\07_Infos\Neuer Ordner\Lieferantenemblem.png"/>
          <p:cNvPicPr>
            <a:picLocks noChangeAspect="1" noChangeArrowheads="1"/>
          </p:cNvPicPr>
          <p:nvPr/>
        </p:nvPicPr>
        <p:blipFill>
          <a:blip r:embed="rId10" cstate="print"/>
          <a:srcRect/>
          <a:stretch>
            <a:fillRect/>
          </a:stretch>
        </p:blipFill>
        <p:spPr bwMode="auto">
          <a:xfrm>
            <a:off x="11233497" y="5292973"/>
            <a:ext cx="1013396" cy="1401322"/>
          </a:xfrm>
          <a:prstGeom prst="rect">
            <a:avLst/>
          </a:prstGeom>
          <a:noFill/>
        </p:spPr>
      </p:pic>
      <p:pic>
        <p:nvPicPr>
          <p:cNvPr id="18" name="Picture 3" descr="G:\02_Projekte\18_Multis_ag\07_Infos\Neuer Ordner\wfto-logo.png"/>
          <p:cNvPicPr>
            <a:picLocks noChangeAspect="1" noChangeArrowheads="1"/>
          </p:cNvPicPr>
          <p:nvPr/>
        </p:nvPicPr>
        <p:blipFill>
          <a:blip r:embed="rId11" cstate="print"/>
          <a:srcRect/>
          <a:stretch>
            <a:fillRect/>
          </a:stretch>
        </p:blipFill>
        <p:spPr bwMode="auto">
          <a:xfrm>
            <a:off x="9433297" y="5797029"/>
            <a:ext cx="1440160" cy="1379649"/>
          </a:xfrm>
          <a:prstGeom prst="rect">
            <a:avLst/>
          </a:prstGeom>
          <a:noFill/>
        </p:spPr>
      </p:pic>
      <p:pic>
        <p:nvPicPr>
          <p:cNvPr id="19" name="Picture 4" descr="G:\02_Projekte\18_Multis_ag\07_Infos\Neuer Ordner\contigo_logo_gr.gif"/>
          <p:cNvPicPr>
            <a:picLocks noChangeAspect="1" noChangeArrowheads="1"/>
          </p:cNvPicPr>
          <p:nvPr/>
        </p:nvPicPr>
        <p:blipFill>
          <a:blip r:embed="rId12" cstate="print"/>
          <a:srcRect/>
          <a:stretch>
            <a:fillRect/>
          </a:stretch>
        </p:blipFill>
        <p:spPr bwMode="auto">
          <a:xfrm>
            <a:off x="11449521" y="3852813"/>
            <a:ext cx="771514" cy="1080120"/>
          </a:xfrm>
          <a:prstGeom prst="rect">
            <a:avLst/>
          </a:prstGeom>
          <a:noFill/>
        </p:spPr>
      </p:pic>
      <p:pic>
        <p:nvPicPr>
          <p:cNvPr id="20" name="Picture 3"/>
          <p:cNvPicPr>
            <a:picLocks noChangeAspect="1" noChangeArrowheads="1"/>
          </p:cNvPicPr>
          <p:nvPr/>
        </p:nvPicPr>
        <p:blipFill>
          <a:blip r:embed="rId13" cstate="print"/>
          <a:srcRect/>
          <a:stretch>
            <a:fillRect/>
          </a:stretch>
        </p:blipFill>
        <p:spPr bwMode="auto">
          <a:xfrm>
            <a:off x="9865345" y="4860925"/>
            <a:ext cx="867936" cy="576064"/>
          </a:xfrm>
          <a:prstGeom prst="rect">
            <a:avLst/>
          </a:prstGeom>
          <a:noFill/>
          <a:ln w="9525">
            <a:noFill/>
            <a:miter lim="800000"/>
            <a:headEnd/>
            <a:tailEnd/>
          </a:ln>
        </p:spPr>
      </p:pic>
      <p:sp>
        <p:nvSpPr>
          <p:cNvPr id="21" name="Textfeld 20"/>
          <p:cNvSpPr txBox="1"/>
          <p:nvPr/>
        </p:nvSpPr>
        <p:spPr>
          <a:xfrm>
            <a:off x="648321" y="1764581"/>
            <a:ext cx="11377264" cy="1246495"/>
          </a:xfrm>
          <a:prstGeom prst="rect">
            <a:avLst/>
          </a:prstGeom>
          <a:noFill/>
        </p:spPr>
        <p:txBody>
          <a:bodyPr wrap="square" rtlCol="0">
            <a:spAutoFit/>
          </a:bodyPr>
          <a:lstStyle/>
          <a:p>
            <a:r>
              <a:rPr lang="de-DE" sz="2500" dirty="0" smtClean="0"/>
              <a:t>Fair gehandelte Produkte  aus dem globalen Süden sind heute sowohl im Einzelhandel als auch in der Gastronomie weit verbreitet. Sie sind für Verbraucher an diesen Zeichen zu erkennen:</a:t>
            </a:r>
            <a:endParaRPr lang="de-DE" sz="2500" dirty="0"/>
          </a:p>
        </p:txBody>
      </p:sp>
      <p:sp>
        <p:nvSpPr>
          <p:cNvPr id="22" name="Textfeld 21"/>
          <p:cNvSpPr txBox="1"/>
          <p:nvPr/>
        </p:nvSpPr>
        <p:spPr>
          <a:xfrm>
            <a:off x="720329" y="7741245"/>
            <a:ext cx="5040560" cy="861774"/>
          </a:xfrm>
          <a:prstGeom prst="rect">
            <a:avLst/>
          </a:prstGeom>
          <a:noFill/>
        </p:spPr>
        <p:txBody>
          <a:bodyPr wrap="square" rtlCol="0">
            <a:spAutoFit/>
          </a:bodyPr>
          <a:lstStyle/>
          <a:p>
            <a:r>
              <a:rPr lang="de-DE" sz="2500" b="1" dirty="0" smtClean="0">
                <a:solidFill>
                  <a:srgbClr val="00B9E4"/>
                </a:solidFill>
              </a:rPr>
              <a:t>Fairtrade- Umsatz in 2016 in Deutschland: 1,2 Mrd. €</a:t>
            </a:r>
            <a:endParaRPr lang="de-DE" sz="2500" b="1" dirty="0">
              <a:solidFill>
                <a:srgbClr val="00B9E4"/>
              </a:solidFill>
            </a:endParaRPr>
          </a:p>
        </p:txBody>
      </p:sp>
      <p:sp>
        <p:nvSpPr>
          <p:cNvPr id="23" name="Textfeld 22"/>
          <p:cNvSpPr txBox="1"/>
          <p:nvPr/>
        </p:nvSpPr>
        <p:spPr>
          <a:xfrm>
            <a:off x="7633097" y="7597229"/>
            <a:ext cx="4752528" cy="1246495"/>
          </a:xfrm>
          <a:prstGeom prst="rect">
            <a:avLst/>
          </a:prstGeom>
          <a:noFill/>
        </p:spPr>
        <p:txBody>
          <a:bodyPr wrap="square" rtlCol="0">
            <a:spAutoFit/>
          </a:bodyPr>
          <a:lstStyle/>
          <a:p>
            <a:r>
              <a:rPr lang="de-DE" sz="2500" b="1" dirty="0" smtClean="0">
                <a:solidFill>
                  <a:srgbClr val="00B9E4"/>
                </a:solidFill>
              </a:rPr>
              <a:t>Umsatz der Fair-Handelspartner mit Südprodukten ohne Siegel in 2015 in Deutschland: 183 Mio. €  </a:t>
            </a:r>
            <a:endParaRPr lang="de-DE" sz="2500" b="1" dirty="0">
              <a:solidFill>
                <a:srgbClr val="00B9E4"/>
              </a:solidFill>
            </a:endParaRPr>
          </a:p>
        </p:txBody>
      </p:sp>
      <p:pic>
        <p:nvPicPr>
          <p:cNvPr id="24" name="Picture 2"/>
          <p:cNvPicPr>
            <a:picLocks noChangeAspect="1" noChangeArrowheads="1"/>
          </p:cNvPicPr>
          <p:nvPr/>
        </p:nvPicPr>
        <p:blipFill>
          <a:blip r:embed="rId14" cstate="print"/>
          <a:srcRect/>
          <a:stretch>
            <a:fillRect/>
          </a:stretch>
        </p:blipFill>
        <p:spPr bwMode="auto">
          <a:xfrm>
            <a:off x="1800449" y="4788917"/>
            <a:ext cx="1218531" cy="1750491"/>
          </a:xfrm>
          <a:prstGeom prst="rect">
            <a:avLst/>
          </a:prstGeom>
          <a:noFill/>
          <a:ln w="9525">
            <a:noFill/>
            <a:miter lim="800000"/>
            <a:headEnd/>
            <a:tailEnd/>
          </a:ln>
        </p:spPr>
      </p:pic>
      <p:pic>
        <p:nvPicPr>
          <p:cNvPr id="25" name="Picture 2"/>
          <p:cNvPicPr>
            <a:picLocks noChangeAspect="1" noChangeArrowheads="1"/>
          </p:cNvPicPr>
          <p:nvPr/>
        </p:nvPicPr>
        <p:blipFill>
          <a:blip r:embed="rId15" cstate="print"/>
          <a:srcRect/>
          <a:stretch>
            <a:fillRect/>
          </a:stretch>
        </p:blipFill>
        <p:spPr bwMode="auto">
          <a:xfrm>
            <a:off x="3168601" y="6445101"/>
            <a:ext cx="864096" cy="1215319"/>
          </a:xfrm>
          <a:prstGeom prst="rect">
            <a:avLst/>
          </a:prstGeom>
          <a:noFill/>
          <a:ln w="9525">
            <a:noFill/>
            <a:miter lim="800000"/>
            <a:headEnd/>
            <a:tailEnd/>
          </a:ln>
        </p:spPr>
      </p:pic>
      <p:sp>
        <p:nvSpPr>
          <p:cNvPr id="27" name="Foliennummernplatzhalter 26"/>
          <p:cNvSpPr>
            <a:spLocks noGrp="1"/>
          </p:cNvSpPr>
          <p:nvPr>
            <p:ph type="sldNum" sz="quarter" idx="11"/>
          </p:nvPr>
        </p:nvSpPr>
        <p:spPr/>
        <p:txBody>
          <a:bodyPr/>
          <a:lstStyle/>
          <a:p>
            <a:fld id="{9E5BBBCA-82F5-469F-983F-0225BAAAFE5F}" type="slidenum">
              <a:rPr lang="de-DE" smtClean="0"/>
              <a:pPr/>
              <a:t>10</a:t>
            </a:fld>
            <a:endParaRPr lang="de-DE"/>
          </a:p>
        </p:txBody>
      </p:sp>
      <p:sp>
        <p:nvSpPr>
          <p:cNvPr id="28" name="Fußzeilenplatzhalter 27"/>
          <p:cNvSpPr>
            <a:spLocks noGrp="1"/>
          </p:cNvSpPr>
          <p:nvPr>
            <p:ph type="ftr" sz="quarter" idx="12"/>
          </p:nvPr>
        </p:nvSpPr>
        <p:spPr/>
        <p:txBody>
          <a:bodyPr/>
          <a:lstStyle/>
          <a:p>
            <a:r>
              <a:rPr lang="de-DE" smtClean="0"/>
              <a:t>Fairtrade - HANDEL NEU DENKEN</a:t>
            </a:r>
            <a:endParaRPr lang="de-D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WANDEL DURCH HANDEL</a:t>
            </a:r>
            <a:endParaRPr lang="de-DE" dirty="0"/>
          </a:p>
        </p:txBody>
      </p:sp>
      <p:sp>
        <p:nvSpPr>
          <p:cNvPr id="3" name="Textplatzhalter 2"/>
          <p:cNvSpPr>
            <a:spLocks noGrp="1"/>
          </p:cNvSpPr>
          <p:nvPr>
            <p:ph type="body" sz="quarter" idx="10"/>
          </p:nvPr>
        </p:nvSpPr>
        <p:spPr/>
        <p:txBody>
          <a:bodyPr/>
          <a:lstStyle/>
          <a:p>
            <a:r>
              <a:rPr lang="de-DE" dirty="0" smtClean="0"/>
              <a:t>Das Fairtrade-System</a:t>
            </a:r>
            <a:endParaRPr lang="de-DE" dirty="0"/>
          </a:p>
        </p:txBody>
      </p:sp>
      <p:sp>
        <p:nvSpPr>
          <p:cNvPr id="4" name="Textplatzhalter 3"/>
          <p:cNvSpPr>
            <a:spLocks noGrp="1"/>
          </p:cNvSpPr>
          <p:nvPr>
            <p:ph type="body" sz="quarter" idx="11"/>
          </p:nvPr>
        </p:nvSpPr>
        <p:spPr/>
        <p:txBody>
          <a:bodyPr/>
          <a:lstStyle/>
          <a:p>
            <a:r>
              <a:rPr lang="de-DE" dirty="0" smtClean="0"/>
              <a:t>Struktur und Funktion</a:t>
            </a:r>
            <a:endParaRPr lang="de-DE" dirty="0"/>
          </a:p>
        </p:txBody>
      </p:sp>
      <p:sp>
        <p:nvSpPr>
          <p:cNvPr id="7" name="Foliennummernplatzhalter 6"/>
          <p:cNvSpPr>
            <a:spLocks noGrp="1"/>
          </p:cNvSpPr>
          <p:nvPr>
            <p:ph type="sldNum" sz="quarter" idx="13"/>
          </p:nvPr>
        </p:nvSpPr>
        <p:spPr/>
        <p:txBody>
          <a:bodyPr/>
          <a:lstStyle/>
          <a:p>
            <a:fld id="{25E652D8-9D9C-46FF-8662-7FD6CB2ABFAD}" type="slidenum">
              <a:rPr lang="de-DE" smtClean="0"/>
              <a:pPr/>
              <a:t>11</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360289" y="1692573"/>
            <a:ext cx="11881246" cy="1080120"/>
          </a:xfrm>
        </p:spPr>
        <p:txBody>
          <a:bodyPr/>
          <a:lstStyle/>
          <a:p>
            <a:r>
              <a:rPr lang="de-DE" sz="3200" dirty="0" smtClean="0">
                <a:solidFill>
                  <a:srgbClr val="00B9E4"/>
                </a:solidFill>
              </a:rPr>
              <a:t>Drei Produzentennetzwerke  - Zusammenschlüsse von 1240 </a:t>
            </a:r>
          </a:p>
          <a:p>
            <a:r>
              <a:rPr lang="de-DE" sz="3200" dirty="0" smtClean="0">
                <a:solidFill>
                  <a:srgbClr val="00B9E4"/>
                </a:solidFill>
              </a:rPr>
              <a:t>Fairtrade-zertifizierten Produzentenorganisationen in 75 Ländern.</a:t>
            </a:r>
          </a:p>
        </p:txBody>
      </p:sp>
      <p:pic>
        <p:nvPicPr>
          <p:cNvPr id="8" name="Picture 4"/>
          <p:cNvPicPr>
            <a:picLocks noGrp="1" noChangeAspect="1" noChangeArrowheads="1"/>
          </p:cNvPicPr>
          <p:nvPr>
            <p:ph type="pic" sz="quarter" idx="11"/>
          </p:nvPr>
        </p:nvPicPr>
        <p:blipFill>
          <a:blip r:embed="rId3" cstate="print"/>
          <a:srcRect l="4815" t="20780" r="4815"/>
          <a:stretch>
            <a:fillRect/>
          </a:stretch>
        </p:blipFill>
        <p:spPr bwMode="auto">
          <a:xfrm>
            <a:off x="1012454" y="2844701"/>
            <a:ext cx="9140923" cy="4680520"/>
          </a:xfrm>
          <a:prstGeom prst="rect">
            <a:avLst/>
          </a:prstGeom>
          <a:noFill/>
          <a:ln w="9525" cap="flat">
            <a:noFill/>
            <a:round/>
            <a:headEnd/>
            <a:tailEnd/>
          </a:ln>
          <a:effectLst/>
        </p:spPr>
      </p:pic>
      <p:sp>
        <p:nvSpPr>
          <p:cNvPr id="11" name="Textfeld 10"/>
          <p:cNvSpPr txBox="1"/>
          <p:nvPr/>
        </p:nvSpPr>
        <p:spPr>
          <a:xfrm>
            <a:off x="2952577" y="6517109"/>
            <a:ext cx="9001000" cy="2292935"/>
          </a:xfrm>
          <a:prstGeom prst="rect">
            <a:avLst/>
          </a:prstGeom>
          <a:noFill/>
        </p:spPr>
        <p:txBody>
          <a:bodyPr wrap="square" rtlCol="0">
            <a:spAutoFit/>
          </a:bodyPr>
          <a:lstStyle/>
          <a:p>
            <a:pPr>
              <a:buNone/>
            </a:pPr>
            <a:r>
              <a:rPr lang="de-DE" sz="2500" dirty="0" smtClean="0"/>
              <a:t>Aufgaben</a:t>
            </a:r>
          </a:p>
          <a:p>
            <a:pPr>
              <a:buFont typeface="Arial" pitchFamily="34" charset="0"/>
              <a:buChar char="•"/>
            </a:pPr>
            <a:r>
              <a:rPr lang="de-DE" sz="2500" dirty="0" smtClean="0"/>
              <a:t>  Vertretung der Produzenten aus Lateinamerika, Afrika und Asien in den Gremien von Fairtrade International </a:t>
            </a:r>
          </a:p>
          <a:p>
            <a:pPr>
              <a:buFont typeface="Arial" pitchFamily="34" charset="0"/>
              <a:buChar char="•"/>
            </a:pPr>
            <a:r>
              <a:rPr lang="de-DE" sz="2500" dirty="0" smtClean="0"/>
              <a:t>  Unterstützung und Beratung der Produzenten bei Zertifizierungsfragen, Fortbildungen, Prämienverwendung etc.</a:t>
            </a:r>
          </a:p>
          <a:p>
            <a:pPr>
              <a:buFont typeface="Arial" pitchFamily="34" charset="0"/>
              <a:buChar char="•"/>
            </a:pPr>
            <a:endParaRPr lang="de-DE" dirty="0"/>
          </a:p>
        </p:txBody>
      </p:sp>
      <p:sp>
        <p:nvSpPr>
          <p:cNvPr id="12" name="Titel 1"/>
          <p:cNvSpPr>
            <a:spLocks noGrp="1"/>
          </p:cNvSpPr>
          <p:nvPr>
            <p:ph type="ctrTitle"/>
          </p:nvPr>
        </p:nvSpPr>
        <p:spPr/>
        <p:txBody>
          <a:bodyPr/>
          <a:lstStyle/>
          <a:p>
            <a:r>
              <a:rPr lang="de-DE" dirty="0" smtClean="0"/>
              <a:t>DAS FAIRTRADE-SYSTEM – der globale Süden</a:t>
            </a:r>
            <a:endParaRPr lang="de-DE" dirty="0"/>
          </a:p>
        </p:txBody>
      </p:sp>
      <p:sp>
        <p:nvSpPr>
          <p:cNvPr id="9" name="Foliennummernplatzhalter 8"/>
          <p:cNvSpPr>
            <a:spLocks noGrp="1"/>
          </p:cNvSpPr>
          <p:nvPr>
            <p:ph type="sldNum" sz="quarter" idx="14"/>
          </p:nvPr>
        </p:nvSpPr>
        <p:spPr/>
        <p:txBody>
          <a:bodyPr/>
          <a:lstStyle/>
          <a:p>
            <a:fld id="{9E5BBBCA-82F5-469F-983F-0225BAAAFE5F}" type="slidenum">
              <a:rPr lang="de-DE" smtClean="0"/>
              <a:pPr/>
              <a:t>12</a:t>
            </a:fld>
            <a:endParaRPr lang="de-DE"/>
          </a:p>
        </p:txBody>
      </p:sp>
      <p:sp>
        <p:nvSpPr>
          <p:cNvPr id="10" name="Fußzeilenplatzhalter 9"/>
          <p:cNvSpPr>
            <a:spLocks noGrp="1"/>
          </p:cNvSpPr>
          <p:nvPr>
            <p:ph type="ftr" sz="quarter" idx="15"/>
          </p:nvPr>
        </p:nvSpPr>
        <p:spPr/>
        <p:txBody>
          <a:bodyPr/>
          <a:lstStyle/>
          <a:p>
            <a:r>
              <a:rPr lang="de-DE" smtClean="0"/>
              <a:t>Fairtrade - HANDEL NEU DENKEN</a:t>
            </a:r>
            <a:endParaRPr lang="de-DE"/>
          </a:p>
        </p:txBody>
      </p:sp>
      <p:sp>
        <p:nvSpPr>
          <p:cNvPr id="13" name="Textfeld 12"/>
          <p:cNvSpPr txBox="1"/>
          <p:nvPr/>
        </p:nvSpPr>
        <p:spPr>
          <a:xfrm>
            <a:off x="792337" y="8749357"/>
            <a:ext cx="3600400" cy="369332"/>
          </a:xfrm>
          <a:prstGeom prst="rect">
            <a:avLst/>
          </a:prstGeom>
          <a:noFill/>
        </p:spPr>
        <p:txBody>
          <a:bodyPr wrap="square" rtlCol="0">
            <a:spAutoFit/>
          </a:bodyPr>
          <a:lstStyle/>
          <a:p>
            <a:r>
              <a:rPr lang="de-DE" dirty="0" smtClean="0"/>
              <a:t>Zahlen von 2015</a:t>
            </a:r>
            <a:endParaRPr lang="de-DE"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Grp="1" noChangeAspect="1" noChangeArrowheads="1"/>
          </p:cNvPicPr>
          <p:nvPr>
            <p:ph type="pic" sz="quarter" idx="11"/>
          </p:nvPr>
        </p:nvPicPr>
        <p:blipFill rotWithShape="1">
          <a:blip r:embed="rId3" cstate="print">
            <a:lum/>
          </a:blip>
          <a:srcRect t="12883" b="8231"/>
          <a:stretch/>
        </p:blipFill>
        <p:spPr bwMode="auto">
          <a:xfrm>
            <a:off x="0" y="2340645"/>
            <a:ext cx="9937750" cy="5544616"/>
          </a:xfrm>
          <a:prstGeom prst="rect">
            <a:avLst/>
          </a:prstGeom>
          <a:ln>
            <a:noFill/>
          </a:ln>
          <a:effectLst>
            <a:softEdge rad="112500"/>
          </a:effectLst>
        </p:spPr>
      </p:pic>
      <p:sp>
        <p:nvSpPr>
          <p:cNvPr id="3" name="Textplatzhalter 2"/>
          <p:cNvSpPr>
            <a:spLocks noGrp="1"/>
          </p:cNvSpPr>
          <p:nvPr>
            <p:ph type="body" sz="quarter" idx="10"/>
          </p:nvPr>
        </p:nvSpPr>
        <p:spPr>
          <a:xfrm>
            <a:off x="360289" y="1620565"/>
            <a:ext cx="11881246" cy="792163"/>
          </a:xfrm>
        </p:spPr>
        <p:txBody>
          <a:bodyPr/>
          <a:lstStyle/>
          <a:p>
            <a:pPr>
              <a:tabLst>
                <a:tab pos="723900" algn="l"/>
                <a:tab pos="1447800" algn="l"/>
                <a:tab pos="2171700" algn="l"/>
              </a:tabLst>
            </a:pPr>
            <a:r>
              <a:rPr lang="de-DE" sz="3200" dirty="0" smtClean="0">
                <a:solidFill>
                  <a:srgbClr val="00B9E4"/>
                </a:solidFill>
              </a:rPr>
              <a:t>Über 26 Fairtrade-Organisationen </a:t>
            </a:r>
            <a:r>
              <a:rPr lang="de-DE" sz="2400" dirty="0" smtClean="0">
                <a:solidFill>
                  <a:srgbClr val="00B9E4"/>
                </a:solidFill>
              </a:rPr>
              <a:t>(wie Fairtrade Deutschland) </a:t>
            </a:r>
          </a:p>
          <a:p>
            <a:endParaRPr lang="de-DE" dirty="0"/>
          </a:p>
        </p:txBody>
      </p:sp>
      <p:sp>
        <p:nvSpPr>
          <p:cNvPr id="5" name="Textplatzhalter 4"/>
          <p:cNvSpPr>
            <a:spLocks noGrp="1"/>
          </p:cNvSpPr>
          <p:nvPr>
            <p:ph type="body" sz="quarter" idx="12"/>
          </p:nvPr>
        </p:nvSpPr>
        <p:spPr>
          <a:xfrm>
            <a:off x="6769001" y="2844701"/>
            <a:ext cx="5616624" cy="5725326"/>
          </a:xfrm>
        </p:spPr>
        <p:txBody>
          <a:bodyPr/>
          <a:lstStyle/>
          <a:p>
            <a:pPr>
              <a:buNone/>
            </a:pPr>
            <a:r>
              <a:rPr lang="de-DE" dirty="0" smtClean="0"/>
              <a:t>Aufgaben:</a:t>
            </a:r>
          </a:p>
          <a:p>
            <a:pPr defTabSz="1042988">
              <a:buFont typeface="Wingdings" pitchFamily="2" charset="2"/>
              <a:buChar char="§"/>
              <a:defRPr/>
            </a:pPr>
            <a:r>
              <a:rPr lang="de-DE" kern="0" dirty="0" smtClean="0"/>
              <a:t>Sensibilisierung der Öffentlichkeit für fairen Handel und Fairtrade-Produkte</a:t>
            </a:r>
          </a:p>
          <a:p>
            <a:pPr defTabSz="1042988">
              <a:buFont typeface="Wingdings" pitchFamily="2" charset="2"/>
              <a:buChar char="§"/>
              <a:defRPr/>
            </a:pPr>
            <a:r>
              <a:rPr lang="de-DE" kern="0" dirty="0" smtClean="0"/>
              <a:t>Lobbyarbeit für Produzenten aus dem Süden.</a:t>
            </a:r>
          </a:p>
          <a:p>
            <a:pPr defTabSz="1042988">
              <a:buFont typeface="Wingdings" pitchFamily="2" charset="2"/>
              <a:buChar char="§"/>
              <a:defRPr/>
            </a:pPr>
            <a:r>
              <a:rPr lang="de-DE" kern="0" dirty="0" smtClean="0"/>
              <a:t> Gewinnung von Händlern und Herstellern für den Handel mit  Fairtrade-Produkten.</a:t>
            </a:r>
          </a:p>
          <a:p>
            <a:pPr defTabSz="1042988">
              <a:buFont typeface="Wingdings" pitchFamily="2" charset="2"/>
              <a:buChar char="§"/>
              <a:defRPr/>
            </a:pPr>
            <a:r>
              <a:rPr lang="de-DE" kern="0" dirty="0" smtClean="0"/>
              <a:t>Vergabe des Fairtrade-Siegels</a:t>
            </a:r>
          </a:p>
          <a:p>
            <a:pPr defTabSz="1042988">
              <a:buFont typeface="Wingdings" pitchFamily="2" charset="2"/>
              <a:buChar char="§"/>
              <a:defRPr/>
            </a:pPr>
            <a:r>
              <a:rPr lang="de-DE" kern="0" dirty="0" smtClean="0"/>
              <a:t> Erschließung neuer Märkte teilweise auch in den Ländern des Südens.</a:t>
            </a:r>
            <a:endParaRPr lang="de-DE" dirty="0" smtClean="0"/>
          </a:p>
          <a:p>
            <a:endParaRPr lang="de-DE" dirty="0"/>
          </a:p>
        </p:txBody>
      </p:sp>
      <p:sp>
        <p:nvSpPr>
          <p:cNvPr id="9" name="Titel 1"/>
          <p:cNvSpPr>
            <a:spLocks noGrp="1"/>
          </p:cNvSpPr>
          <p:nvPr>
            <p:ph type="ctrTitle"/>
          </p:nvPr>
        </p:nvSpPr>
        <p:spPr/>
        <p:txBody>
          <a:bodyPr/>
          <a:lstStyle/>
          <a:p>
            <a:r>
              <a:rPr lang="de-DE" dirty="0" smtClean="0"/>
              <a:t>DAS FAIRTRADE-SYSTEM</a:t>
            </a:r>
            <a:endParaRPr lang="de-DE" dirty="0"/>
          </a:p>
        </p:txBody>
      </p:sp>
      <p:sp>
        <p:nvSpPr>
          <p:cNvPr id="10" name="Foliennummernplatzhalter 9"/>
          <p:cNvSpPr>
            <a:spLocks noGrp="1"/>
          </p:cNvSpPr>
          <p:nvPr>
            <p:ph type="sldNum" sz="quarter" idx="14"/>
          </p:nvPr>
        </p:nvSpPr>
        <p:spPr/>
        <p:txBody>
          <a:bodyPr/>
          <a:lstStyle/>
          <a:p>
            <a:fld id="{9E5BBBCA-82F5-469F-983F-0225BAAAFE5F}" type="slidenum">
              <a:rPr lang="de-DE" smtClean="0"/>
              <a:pPr/>
              <a:t>13</a:t>
            </a:fld>
            <a:endParaRPr lang="de-DE"/>
          </a:p>
        </p:txBody>
      </p:sp>
      <p:sp>
        <p:nvSpPr>
          <p:cNvPr id="11" name="Fußzeilenplatzhalter 10"/>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e-DE" dirty="0" smtClean="0"/>
              <a:t>ENTSCHEIDUNGSFINDUNG BEI FAIRTRADE</a:t>
            </a:r>
            <a:endParaRPr lang="de-DE" dirty="0"/>
          </a:p>
        </p:txBody>
      </p:sp>
      <p:grpSp>
        <p:nvGrpSpPr>
          <p:cNvPr id="8" name="Gruppieren 7"/>
          <p:cNvGrpSpPr/>
          <p:nvPr/>
        </p:nvGrpSpPr>
        <p:grpSpPr>
          <a:xfrm>
            <a:off x="1296393" y="1785332"/>
            <a:ext cx="9865096" cy="6675993"/>
            <a:chOff x="860763" y="1340767"/>
            <a:chExt cx="7296556" cy="4855042"/>
          </a:xfrm>
        </p:grpSpPr>
        <p:sp>
          <p:nvSpPr>
            <p:cNvPr id="9" name="Textfeld 3"/>
            <p:cNvSpPr txBox="1"/>
            <p:nvPr/>
          </p:nvSpPr>
          <p:spPr>
            <a:xfrm>
              <a:off x="860763" y="1340767"/>
              <a:ext cx="3024336" cy="604333"/>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CH" sz="1600" b="1" dirty="0" smtClean="0">
                  <a:latin typeface="Helvetica" pitchFamily="34" charset="0"/>
                </a:rPr>
                <a:t>50% Stimmenanteil</a:t>
              </a:r>
            </a:p>
            <a:p>
              <a:pPr algn="ctr"/>
              <a:r>
                <a:rPr lang="de-CH" sz="1600" dirty="0" smtClean="0">
                  <a:latin typeface="Helvetica" pitchFamily="34" charset="0"/>
                </a:rPr>
                <a:t>Nationale / Regionale Fairtrade-Organisationen</a:t>
              </a:r>
              <a:endParaRPr lang="de-CH" sz="1600" dirty="0">
                <a:latin typeface="Helvetica" pitchFamily="34" charset="0"/>
              </a:endParaRPr>
            </a:p>
          </p:txBody>
        </p:sp>
        <p:sp>
          <p:nvSpPr>
            <p:cNvPr id="10" name="Textfeld 4"/>
            <p:cNvSpPr txBox="1"/>
            <p:nvPr/>
          </p:nvSpPr>
          <p:spPr>
            <a:xfrm>
              <a:off x="5605541" y="1340768"/>
              <a:ext cx="2551778" cy="604333"/>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CH" sz="1600" b="1" dirty="0" smtClean="0">
                  <a:latin typeface="Helvetica" pitchFamily="34" charset="0"/>
                </a:rPr>
                <a:t>50% Stimmenanteil</a:t>
              </a:r>
            </a:p>
            <a:p>
              <a:pPr algn="ctr"/>
              <a:r>
                <a:rPr lang="de-CH" sz="1600" dirty="0" smtClean="0">
                  <a:latin typeface="Helvetica" pitchFamily="34" charset="0"/>
                </a:rPr>
                <a:t>Produzenten-</a:t>
              </a:r>
              <a:br>
                <a:rPr lang="de-CH" sz="1600" dirty="0" smtClean="0">
                  <a:latin typeface="Helvetica" pitchFamily="34" charset="0"/>
                </a:rPr>
              </a:br>
              <a:r>
                <a:rPr lang="de-CH" sz="1600" dirty="0" smtClean="0">
                  <a:latin typeface="Helvetica" pitchFamily="34" charset="0"/>
                </a:rPr>
                <a:t>netzwerke</a:t>
              </a:r>
              <a:endParaRPr lang="de-CH" sz="1600" dirty="0">
                <a:latin typeface="Helvetica" pitchFamily="34" charset="0"/>
              </a:endParaRPr>
            </a:p>
          </p:txBody>
        </p:sp>
        <p:pic>
          <p:nvPicPr>
            <p:cNvPr id="11" name="Grafik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42215" y="3963543"/>
              <a:ext cx="3459209" cy="2232266"/>
            </a:xfrm>
            <a:prstGeom prst="rect">
              <a:avLst/>
            </a:prstGeom>
          </p:spPr>
        </p:pic>
        <p:sp>
          <p:nvSpPr>
            <p:cNvPr id="12" name="Pfeil nach rechts 11"/>
            <p:cNvSpPr/>
            <p:nvPr/>
          </p:nvSpPr>
          <p:spPr>
            <a:xfrm>
              <a:off x="3203848" y="2983774"/>
              <a:ext cx="504056" cy="384575"/>
            </a:xfrm>
            <a:prstGeom prst="rightArrow">
              <a:avLst/>
            </a:prstGeom>
            <a:solidFill>
              <a:srgbClr val="BED600"/>
            </a:solidFill>
            <a:ln>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a:p>
          </p:txBody>
        </p:sp>
        <p:sp>
          <p:nvSpPr>
            <p:cNvPr id="13" name="Pfeil nach rechts 12"/>
            <p:cNvSpPr/>
            <p:nvPr/>
          </p:nvSpPr>
          <p:spPr>
            <a:xfrm rot="10800000">
              <a:off x="5580112" y="3006833"/>
              <a:ext cx="504056" cy="384575"/>
            </a:xfrm>
            <a:prstGeom prst="rightArrow">
              <a:avLst/>
            </a:prstGeom>
            <a:solidFill>
              <a:srgbClr val="00B9E4"/>
            </a:solidFill>
            <a:ln>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a:p>
          </p:txBody>
        </p:sp>
        <p:grpSp>
          <p:nvGrpSpPr>
            <p:cNvPr id="14" name="Gruppieren 17"/>
            <p:cNvGrpSpPr/>
            <p:nvPr/>
          </p:nvGrpSpPr>
          <p:grpSpPr>
            <a:xfrm>
              <a:off x="6228184" y="2397543"/>
              <a:ext cx="1656184" cy="1596452"/>
              <a:chOff x="6300192" y="2927120"/>
              <a:chExt cx="1872208" cy="2060582"/>
            </a:xfrm>
          </p:grpSpPr>
          <p:pic>
            <p:nvPicPr>
              <p:cNvPr id="21" name="Grafik 2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00192" y="4501612"/>
                <a:ext cx="1872208" cy="486090"/>
              </a:xfrm>
              <a:prstGeom prst="rect">
                <a:avLst/>
              </a:prstGeom>
            </p:spPr>
          </p:pic>
          <p:pic>
            <p:nvPicPr>
              <p:cNvPr id="22" name="Grafik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00192" y="2927120"/>
                <a:ext cx="1872208" cy="486090"/>
              </a:xfrm>
              <a:prstGeom prst="rect">
                <a:avLst/>
              </a:prstGeom>
            </p:spPr>
          </p:pic>
          <p:pic>
            <p:nvPicPr>
              <p:cNvPr id="23" name="Grafik 2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00192" y="3473056"/>
                <a:ext cx="1872208" cy="486090"/>
              </a:xfrm>
              <a:prstGeom prst="rect">
                <a:avLst/>
              </a:prstGeom>
            </p:spPr>
          </p:pic>
          <p:pic>
            <p:nvPicPr>
              <p:cNvPr id="24" name="Grafik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00192" y="3994130"/>
                <a:ext cx="1872208" cy="486090"/>
              </a:xfrm>
              <a:prstGeom prst="rect">
                <a:avLst/>
              </a:prstGeom>
            </p:spPr>
          </p:pic>
        </p:grpSp>
        <p:grpSp>
          <p:nvGrpSpPr>
            <p:cNvPr id="15" name="Gruppieren 18"/>
            <p:cNvGrpSpPr/>
            <p:nvPr/>
          </p:nvGrpSpPr>
          <p:grpSpPr>
            <a:xfrm>
              <a:off x="1331640" y="2397539"/>
              <a:ext cx="1774247" cy="1577741"/>
              <a:chOff x="1403648" y="2905728"/>
              <a:chExt cx="1939899" cy="2081974"/>
            </a:xfrm>
          </p:grpSpPr>
          <p:pic>
            <p:nvPicPr>
              <p:cNvPr id="17" name="Grafik 1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3648" y="4480220"/>
                <a:ext cx="1934403" cy="507482"/>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3648" y="2905728"/>
                <a:ext cx="1934403" cy="507482"/>
              </a:xfrm>
              <a:prstGeom prst="rect">
                <a:avLst/>
              </a:prstGeom>
            </p:spPr>
          </p:pic>
          <p:pic>
            <p:nvPicPr>
              <p:cNvPr id="19" name="Grafik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3648" y="3425574"/>
                <a:ext cx="1934403" cy="507482"/>
              </a:xfrm>
              <a:prstGeom prst="rect">
                <a:avLst/>
              </a:prstGeom>
            </p:spPr>
          </p:pic>
          <p:pic>
            <p:nvPicPr>
              <p:cNvPr id="20" name="Grafik 1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9144" y="3933056"/>
                <a:ext cx="1934403" cy="507482"/>
              </a:xfrm>
              <a:prstGeom prst="rect">
                <a:avLst/>
              </a:prstGeom>
            </p:spPr>
          </p:pic>
        </p:grpSp>
        <p:sp>
          <p:nvSpPr>
            <p:cNvPr id="16" name="Textfeld 21"/>
            <p:cNvSpPr txBox="1"/>
            <p:nvPr/>
          </p:nvSpPr>
          <p:spPr>
            <a:xfrm>
              <a:off x="3395931" y="2761308"/>
              <a:ext cx="2551778" cy="584775"/>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CH" sz="1600" dirty="0" smtClean="0">
                  <a:latin typeface="Helvetica" pitchFamily="34" charset="0"/>
                </a:rPr>
                <a:t>Delegierte beider Mitgliedergruppen</a:t>
              </a:r>
              <a:endParaRPr lang="de-CH" sz="1600" dirty="0">
                <a:latin typeface="Helvetica" pitchFamily="34" charset="0"/>
              </a:endParaRPr>
            </a:p>
          </p:txBody>
        </p:sp>
      </p:grpSp>
      <p:sp>
        <p:nvSpPr>
          <p:cNvPr id="26" name="Foliennummernplatzhalter 25"/>
          <p:cNvSpPr>
            <a:spLocks noGrp="1"/>
          </p:cNvSpPr>
          <p:nvPr>
            <p:ph type="sldNum" sz="quarter" idx="11"/>
          </p:nvPr>
        </p:nvSpPr>
        <p:spPr/>
        <p:txBody>
          <a:bodyPr/>
          <a:lstStyle/>
          <a:p>
            <a:fld id="{9E5BBBCA-82F5-469F-983F-0225BAAAFE5F}" type="slidenum">
              <a:rPr lang="de-DE" smtClean="0"/>
              <a:pPr/>
              <a:t>14</a:t>
            </a:fld>
            <a:endParaRPr lang="de-DE"/>
          </a:p>
        </p:txBody>
      </p:sp>
      <p:sp>
        <p:nvSpPr>
          <p:cNvPr id="27" name="Fußzeilenplatzhalter 26"/>
          <p:cNvSpPr>
            <a:spLocks noGrp="1"/>
          </p:cNvSpPr>
          <p:nvPr>
            <p:ph type="ftr" sz="quarter" idx="12"/>
          </p:nvPr>
        </p:nvSpPr>
        <p:spPr/>
        <p:txBody>
          <a:bodyPr/>
          <a:lstStyle/>
          <a:p>
            <a:r>
              <a:rPr lang="de-DE" smtClean="0"/>
              <a:t>Fairtrade - HANDEL NEU DENKEN</a:t>
            </a:r>
            <a:endParaRPr lang="de-DE"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DAS FAIRTRADE-SYSTEM</a:t>
            </a:r>
            <a:endParaRPr lang="de-DE" dirty="0"/>
          </a:p>
        </p:txBody>
      </p:sp>
      <p:sp>
        <p:nvSpPr>
          <p:cNvPr id="3" name="Textplatzhalter 2"/>
          <p:cNvSpPr>
            <a:spLocks noGrp="1"/>
          </p:cNvSpPr>
          <p:nvPr>
            <p:ph type="body" sz="quarter" idx="10"/>
          </p:nvPr>
        </p:nvSpPr>
        <p:spPr>
          <a:xfrm>
            <a:off x="360289" y="1620565"/>
            <a:ext cx="11881246" cy="792163"/>
          </a:xfrm>
        </p:spPr>
        <p:txBody>
          <a:bodyPr/>
          <a:lstStyle/>
          <a:p>
            <a:r>
              <a:rPr lang="de-DE" dirty="0" smtClean="0">
                <a:solidFill>
                  <a:srgbClr val="00B9E4"/>
                </a:solidFill>
              </a:rPr>
              <a:t>Fairtrade International ist der Dachverband aller nationalen Fairtrade Organisationen (wie Transfair / Fairtrade-Deutschland) und der Produzentennetzwerke. </a:t>
            </a:r>
          </a:p>
          <a:p>
            <a:endParaRPr lang="de-DE" dirty="0"/>
          </a:p>
        </p:txBody>
      </p:sp>
      <p:sp>
        <p:nvSpPr>
          <p:cNvPr id="5" name="Textplatzhalter 4"/>
          <p:cNvSpPr>
            <a:spLocks noGrp="1"/>
          </p:cNvSpPr>
          <p:nvPr>
            <p:ph type="body" sz="quarter" idx="12"/>
          </p:nvPr>
        </p:nvSpPr>
        <p:spPr>
          <a:xfrm>
            <a:off x="5688881" y="3060725"/>
            <a:ext cx="6552332" cy="5400600"/>
          </a:xfrm>
        </p:spPr>
        <p:txBody>
          <a:bodyPr/>
          <a:lstStyle/>
          <a:p>
            <a:pPr>
              <a:spcAft>
                <a:spcPts val="600"/>
              </a:spcAft>
              <a:buNone/>
            </a:pPr>
            <a:r>
              <a:rPr lang="de-DE" sz="2800" dirty="0" smtClean="0"/>
              <a:t>Aufgaben:</a:t>
            </a:r>
          </a:p>
          <a:p>
            <a:pPr>
              <a:spcAft>
                <a:spcPts val="600"/>
              </a:spcAft>
            </a:pPr>
            <a:r>
              <a:rPr lang="de-DE" sz="2800" dirty="0" smtClean="0"/>
              <a:t>Entwicklung und Überprüfung der weltweit gültigen Fairtrade Standards unter Einbeziehung aller relevanten Interessengruppen (Multi-</a:t>
            </a:r>
            <a:r>
              <a:rPr lang="de-DE" sz="2800" dirty="0" err="1" smtClean="0"/>
              <a:t>Stakeholderverfahren</a:t>
            </a:r>
            <a:r>
              <a:rPr lang="de-DE" sz="2800" dirty="0" smtClean="0"/>
              <a:t>)</a:t>
            </a:r>
          </a:p>
          <a:p>
            <a:pPr>
              <a:spcAft>
                <a:spcPts val="600"/>
              </a:spcAft>
            </a:pPr>
            <a:r>
              <a:rPr lang="de-DE" sz="2800" dirty="0" smtClean="0"/>
              <a:t>Ständige Überprüfung der Wirkung von Fairtrade (</a:t>
            </a:r>
            <a:r>
              <a:rPr lang="de-DE" sz="2800" dirty="0" err="1" smtClean="0"/>
              <a:t>Monitoring</a:t>
            </a:r>
            <a:r>
              <a:rPr lang="de-DE" sz="2800" dirty="0" smtClean="0"/>
              <a:t> u. Evaluation)</a:t>
            </a:r>
          </a:p>
          <a:p>
            <a:pPr>
              <a:spcAft>
                <a:spcPts val="600"/>
              </a:spcAft>
            </a:pPr>
            <a:r>
              <a:rPr lang="de-DE" sz="2800" dirty="0" smtClean="0"/>
              <a:t> Abstimmung und Entscheidung über die strategische Ausrichtung von Fairtrade durch die Generalversammlung</a:t>
            </a:r>
          </a:p>
          <a:p>
            <a:pPr>
              <a:spcAft>
                <a:spcPts val="600"/>
              </a:spcAft>
            </a:pPr>
            <a:r>
              <a:rPr lang="de-DE" sz="2800" dirty="0" smtClean="0"/>
              <a:t>Eigentümerin des Fairtrade-Logos</a:t>
            </a:r>
          </a:p>
          <a:p>
            <a:pPr>
              <a:spcAft>
                <a:spcPts val="600"/>
              </a:spcAft>
            </a:pPr>
            <a:endParaRPr lang="de-DE" sz="2800" dirty="0" smtClean="0"/>
          </a:p>
          <a:p>
            <a:endParaRPr lang="de-DE" dirty="0"/>
          </a:p>
        </p:txBody>
      </p:sp>
      <p:pic>
        <p:nvPicPr>
          <p:cNvPr id="1026" name="Picture 2" descr="G:\03_Dokumentation\05_Materialien_final\05_Logos_final\Fairtrade-Siegel, Brandmark und Banner_aktuell\BrandmarkInternational\FBM_INT_VERT_RGB_POS.jpg"/>
          <p:cNvPicPr>
            <a:picLocks noChangeAspect="1" noChangeArrowheads="1"/>
          </p:cNvPicPr>
          <p:nvPr/>
        </p:nvPicPr>
        <p:blipFill>
          <a:blip r:embed="rId3" cstate="print"/>
          <a:srcRect/>
          <a:stretch>
            <a:fillRect/>
          </a:stretch>
        </p:blipFill>
        <p:spPr bwMode="auto">
          <a:xfrm>
            <a:off x="720329" y="3420765"/>
            <a:ext cx="3528392" cy="4222110"/>
          </a:xfrm>
          <a:prstGeom prst="rect">
            <a:avLst/>
          </a:prstGeom>
          <a:noFill/>
        </p:spPr>
      </p:pic>
      <p:sp>
        <p:nvSpPr>
          <p:cNvPr id="8" name="Foliennummernplatzhalter 7"/>
          <p:cNvSpPr>
            <a:spLocks noGrp="1"/>
          </p:cNvSpPr>
          <p:nvPr>
            <p:ph type="sldNum" sz="quarter" idx="14"/>
          </p:nvPr>
        </p:nvSpPr>
        <p:spPr/>
        <p:txBody>
          <a:bodyPr/>
          <a:lstStyle/>
          <a:p>
            <a:fld id="{9E5BBBCA-82F5-469F-983F-0225BAAAFE5F}" type="slidenum">
              <a:rPr lang="de-DE" smtClean="0"/>
              <a:pPr/>
              <a:t>15</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Die Überprüfung</a:t>
            </a:r>
            <a:endParaRPr lang="de-DE" dirty="0"/>
          </a:p>
        </p:txBody>
      </p:sp>
      <p:sp>
        <p:nvSpPr>
          <p:cNvPr id="3" name="Textplatzhalter 2"/>
          <p:cNvSpPr>
            <a:spLocks noGrp="1"/>
          </p:cNvSpPr>
          <p:nvPr>
            <p:ph type="body" sz="quarter" idx="10"/>
          </p:nvPr>
        </p:nvSpPr>
        <p:spPr>
          <a:xfrm>
            <a:off x="432297" y="1800000"/>
            <a:ext cx="11809312" cy="792163"/>
          </a:xfrm>
        </p:spPr>
        <p:txBody>
          <a:bodyPr/>
          <a:lstStyle/>
          <a:p>
            <a:r>
              <a:rPr lang="de-DE" dirty="0" smtClean="0">
                <a:solidFill>
                  <a:srgbClr val="00B9E4"/>
                </a:solidFill>
              </a:rPr>
              <a:t>FLO-CERT GmbH – Zertifizierungsgesellschaft für Fairtrade</a:t>
            </a:r>
          </a:p>
          <a:p>
            <a:endParaRPr lang="de-DE" dirty="0"/>
          </a:p>
        </p:txBody>
      </p:sp>
      <p:sp>
        <p:nvSpPr>
          <p:cNvPr id="5" name="Textplatzhalter 4"/>
          <p:cNvSpPr>
            <a:spLocks noGrp="1"/>
          </p:cNvSpPr>
          <p:nvPr>
            <p:ph type="body" sz="quarter" idx="12"/>
          </p:nvPr>
        </p:nvSpPr>
        <p:spPr>
          <a:xfrm>
            <a:off x="6336953" y="2484661"/>
            <a:ext cx="5904260" cy="5976664"/>
          </a:xfrm>
        </p:spPr>
        <p:txBody>
          <a:bodyPr/>
          <a:lstStyle/>
          <a:p>
            <a:pPr>
              <a:buNone/>
            </a:pPr>
            <a:r>
              <a:rPr lang="de-DE" dirty="0" smtClean="0"/>
              <a:t>Aufgaben</a:t>
            </a:r>
          </a:p>
          <a:p>
            <a:r>
              <a:rPr lang="de-DE" dirty="0" smtClean="0"/>
              <a:t>Zertifizierung von Produzenten, Händlern und Herstellern in rund 120 Ländern nach den Fairtrade Standards</a:t>
            </a:r>
          </a:p>
          <a:p>
            <a:pPr>
              <a:spcAft>
                <a:spcPts val="600"/>
              </a:spcAft>
            </a:pPr>
            <a:r>
              <a:rPr lang="de-DE" dirty="0" smtClean="0"/>
              <a:t>Über 100 qualifizierte Inspekteure aus dem jeweiligen Kulturkreis des Antragstellers.</a:t>
            </a:r>
          </a:p>
          <a:p>
            <a:pPr>
              <a:spcAft>
                <a:spcPts val="600"/>
              </a:spcAft>
            </a:pPr>
            <a:r>
              <a:rPr lang="de-DE" dirty="0" smtClean="0"/>
              <a:t>Unabhängiges, transparentes und weltweit konsistentes System. (</a:t>
            </a:r>
            <a:r>
              <a:rPr lang="en-GB" altLang="en-US" dirty="0" smtClean="0">
                <a:latin typeface="Helvetica"/>
                <a:cs typeface="Helvetica"/>
              </a:rPr>
              <a:t>ISO 17065-Akkreditierung</a:t>
            </a:r>
            <a:r>
              <a:rPr lang="de-DE" dirty="0" smtClean="0"/>
              <a:t>)</a:t>
            </a:r>
          </a:p>
          <a:p>
            <a:r>
              <a:rPr lang="de-DE" dirty="0" smtClean="0"/>
              <a:t>Rückverfolgbarkeit von Fairtrade-Produkten in der Handelskette von den Produzenten bis zu den Herstellern. </a:t>
            </a:r>
          </a:p>
          <a:p>
            <a:endParaRPr lang="de-DE" dirty="0"/>
          </a:p>
        </p:txBody>
      </p:sp>
      <p:pic>
        <p:nvPicPr>
          <p:cNvPr id="10" name="Picture 12" descr="\\fs\ALLE\03_Dokumentation\02_Präsentationen\Multis_ag\2015_03_Regina\Grafiken\flocert-logo.png"/>
          <p:cNvPicPr>
            <a:picLocks noChangeAspect="1" noChangeArrowheads="1"/>
          </p:cNvPicPr>
          <p:nvPr/>
        </p:nvPicPr>
        <p:blipFill>
          <a:blip r:embed="rId3" cstate="print"/>
          <a:srcRect/>
          <a:stretch>
            <a:fillRect/>
          </a:stretch>
        </p:blipFill>
        <p:spPr bwMode="auto">
          <a:xfrm>
            <a:off x="216274" y="3420765"/>
            <a:ext cx="5904656" cy="1699388"/>
          </a:xfrm>
          <a:prstGeom prst="rect">
            <a:avLst/>
          </a:prstGeom>
          <a:noFill/>
          <a:ln w="9525">
            <a:noFill/>
            <a:miter lim="800000"/>
            <a:headEnd/>
            <a:tailEnd/>
          </a:ln>
        </p:spPr>
      </p:pic>
      <p:sp>
        <p:nvSpPr>
          <p:cNvPr id="8" name="Foliennummernplatzhalter 7"/>
          <p:cNvSpPr>
            <a:spLocks noGrp="1"/>
          </p:cNvSpPr>
          <p:nvPr>
            <p:ph type="sldNum" sz="quarter" idx="14"/>
          </p:nvPr>
        </p:nvSpPr>
        <p:spPr/>
        <p:txBody>
          <a:bodyPr/>
          <a:lstStyle/>
          <a:p>
            <a:fld id="{9E5BBBCA-82F5-469F-983F-0225BAAAFE5F}" type="slidenum">
              <a:rPr lang="de-DE" smtClean="0"/>
              <a:pPr/>
              <a:t>16</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e-DE" dirty="0" smtClean="0"/>
              <a:t>FAIRTRADE – EIN INTERNATIONALES NETZWERK </a:t>
            </a:r>
            <a:endParaRPr lang="de-DE" dirty="0"/>
          </a:p>
        </p:txBody>
      </p:sp>
      <p:sp>
        <p:nvSpPr>
          <p:cNvPr id="6" name="Foliennummernplatzhalter 5"/>
          <p:cNvSpPr>
            <a:spLocks noGrp="1"/>
          </p:cNvSpPr>
          <p:nvPr>
            <p:ph type="sldNum" sz="quarter" idx="11"/>
          </p:nvPr>
        </p:nvSpPr>
        <p:spPr/>
        <p:txBody>
          <a:bodyPr/>
          <a:lstStyle/>
          <a:p>
            <a:fld id="{9E5BBBCA-82F5-469F-983F-0225BAAAFE5F}" type="slidenum">
              <a:rPr lang="de-DE" smtClean="0"/>
              <a:pPr/>
              <a:t>17</a:t>
            </a:fld>
            <a:endParaRPr lang="de-DE"/>
          </a:p>
        </p:txBody>
      </p:sp>
      <p:sp>
        <p:nvSpPr>
          <p:cNvPr id="7" name="Fußzeilenplatzhalter 6"/>
          <p:cNvSpPr>
            <a:spLocks noGrp="1"/>
          </p:cNvSpPr>
          <p:nvPr>
            <p:ph type="ftr" sz="quarter" idx="12"/>
          </p:nvPr>
        </p:nvSpPr>
        <p:spPr/>
        <p:txBody>
          <a:bodyPr/>
          <a:lstStyle/>
          <a:p>
            <a:r>
              <a:rPr lang="de-DE" smtClean="0"/>
              <a:t>Fairtrade - HANDEL NEU DENKEN</a:t>
            </a:r>
            <a:endParaRPr lang="de-DE"/>
          </a:p>
        </p:txBody>
      </p:sp>
      <p:pic>
        <p:nvPicPr>
          <p:cNvPr id="1028" name="Picture 4"/>
          <p:cNvPicPr>
            <a:picLocks noChangeAspect="1" noChangeArrowheads="1"/>
          </p:cNvPicPr>
          <p:nvPr/>
        </p:nvPicPr>
        <p:blipFill>
          <a:blip r:embed="rId2" cstate="print"/>
          <a:srcRect/>
          <a:stretch>
            <a:fillRect/>
          </a:stretch>
        </p:blipFill>
        <p:spPr bwMode="auto">
          <a:xfrm>
            <a:off x="1872457" y="1620565"/>
            <a:ext cx="9070379" cy="728716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WANDEL DURCH HANDEL</a:t>
            </a:r>
            <a:endParaRPr lang="de-DE" dirty="0"/>
          </a:p>
        </p:txBody>
      </p:sp>
      <p:sp>
        <p:nvSpPr>
          <p:cNvPr id="3" name="Textplatzhalter 2"/>
          <p:cNvSpPr>
            <a:spLocks noGrp="1"/>
          </p:cNvSpPr>
          <p:nvPr>
            <p:ph type="body" sz="quarter" idx="10"/>
          </p:nvPr>
        </p:nvSpPr>
        <p:spPr/>
        <p:txBody>
          <a:bodyPr/>
          <a:lstStyle/>
          <a:p>
            <a:r>
              <a:rPr lang="de-DE" dirty="0" smtClean="0"/>
              <a:t>Fairtrade-Standards</a:t>
            </a:r>
            <a:endParaRPr lang="de-DE" dirty="0"/>
          </a:p>
        </p:txBody>
      </p:sp>
      <p:sp>
        <p:nvSpPr>
          <p:cNvPr id="4" name="Textplatzhalter 3"/>
          <p:cNvSpPr>
            <a:spLocks noGrp="1"/>
          </p:cNvSpPr>
          <p:nvPr>
            <p:ph type="body" sz="quarter" idx="11"/>
          </p:nvPr>
        </p:nvSpPr>
        <p:spPr/>
        <p:txBody>
          <a:bodyPr/>
          <a:lstStyle/>
          <a:p>
            <a:r>
              <a:rPr lang="de-DE" dirty="0" smtClean="0"/>
              <a:t>Regelwerk für eine nachhaltige Entwicklung</a:t>
            </a:r>
            <a:endParaRPr lang="de-DE" dirty="0"/>
          </a:p>
        </p:txBody>
      </p:sp>
      <p:sp>
        <p:nvSpPr>
          <p:cNvPr id="7" name="Foliennummernplatzhalter 6"/>
          <p:cNvSpPr>
            <a:spLocks noGrp="1"/>
          </p:cNvSpPr>
          <p:nvPr>
            <p:ph type="sldNum" sz="quarter" idx="13"/>
          </p:nvPr>
        </p:nvSpPr>
        <p:spPr/>
        <p:txBody>
          <a:bodyPr/>
          <a:lstStyle/>
          <a:p>
            <a:fld id="{25E652D8-9D9C-46FF-8662-7FD6CB2ABFAD}" type="slidenum">
              <a:rPr lang="de-DE" smtClean="0"/>
              <a:pPr/>
              <a:t>18</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ltLang="de-DE" sz="3600" dirty="0" smtClean="0">
                <a:solidFill>
                  <a:srgbClr val="00B0F0"/>
                </a:solidFill>
              </a:rPr>
              <a:t>Die Fairtrade-Standards sind die Spielregeln des Fairen Handels. Sie werden in einem festgelegten Prozess mit allen Beteiligten erarbeitet.</a:t>
            </a:r>
          </a:p>
          <a:p>
            <a:endParaRPr lang="de-DE" dirty="0"/>
          </a:p>
        </p:txBody>
      </p:sp>
      <p:sp>
        <p:nvSpPr>
          <p:cNvPr id="7" name="Titel 6"/>
          <p:cNvSpPr>
            <a:spLocks noGrp="1"/>
          </p:cNvSpPr>
          <p:nvPr>
            <p:ph type="ctrTitle"/>
          </p:nvPr>
        </p:nvSpPr>
        <p:spPr/>
        <p:txBody>
          <a:bodyPr/>
          <a:lstStyle/>
          <a:p>
            <a:r>
              <a:rPr lang="de-DE" dirty="0" smtClean="0"/>
              <a:t>FUNKTION UND GELTUNGSBEREICH</a:t>
            </a:r>
            <a:endParaRPr lang="de-DE" dirty="0"/>
          </a:p>
        </p:txBody>
      </p:sp>
      <p:sp>
        <p:nvSpPr>
          <p:cNvPr id="10" name="Textplatzhalter 9"/>
          <p:cNvSpPr>
            <a:spLocks noGrp="1"/>
          </p:cNvSpPr>
          <p:nvPr>
            <p:ph type="body" sz="quarter" idx="17"/>
          </p:nvPr>
        </p:nvSpPr>
        <p:spPr>
          <a:xfrm>
            <a:off x="6480969" y="5220965"/>
            <a:ext cx="5904656" cy="576064"/>
          </a:xfrm>
        </p:spPr>
        <p:txBody>
          <a:bodyPr/>
          <a:lstStyle/>
          <a:p>
            <a:r>
              <a:rPr lang="de-DE" dirty="0" smtClean="0"/>
              <a:t>ES GIBT SPEZIFISCHE STANDARDS FÜR</a:t>
            </a:r>
            <a:endParaRPr lang="de-DE" dirty="0"/>
          </a:p>
        </p:txBody>
      </p:sp>
      <p:sp>
        <p:nvSpPr>
          <p:cNvPr id="11" name="Textplatzhalter 10"/>
          <p:cNvSpPr>
            <a:spLocks noGrp="1"/>
          </p:cNvSpPr>
          <p:nvPr>
            <p:ph type="body" sz="quarter" idx="18"/>
          </p:nvPr>
        </p:nvSpPr>
        <p:spPr>
          <a:xfrm>
            <a:off x="6480969" y="5941045"/>
            <a:ext cx="5976663" cy="2160240"/>
          </a:xfrm>
        </p:spPr>
        <p:txBody>
          <a:bodyPr/>
          <a:lstStyle/>
          <a:p>
            <a:pPr marL="214313" indent="-212725">
              <a:spcAft>
                <a:spcPts val="600"/>
              </a:spcAft>
              <a:buSzPct val="45000"/>
              <a:buFont typeface="Wingdings" charset="2"/>
              <a:buChar char=""/>
              <a:defRPr/>
            </a:pPr>
            <a:r>
              <a:rPr lang="de-DE" altLang="de-DE" dirty="0" smtClean="0"/>
              <a:t>Kleinbauernorganisationen</a:t>
            </a:r>
          </a:p>
          <a:p>
            <a:pPr marL="214313" indent="-212725">
              <a:spcAft>
                <a:spcPts val="600"/>
              </a:spcAft>
              <a:buSzPct val="45000"/>
              <a:buFont typeface="Wingdings" charset="2"/>
              <a:buChar char=""/>
              <a:defRPr/>
            </a:pPr>
            <a:r>
              <a:rPr lang="de-DE" altLang="de-DE" dirty="0" smtClean="0"/>
              <a:t>Plantagenarbeiterinnen und -arbeiter</a:t>
            </a:r>
          </a:p>
          <a:p>
            <a:pPr marL="214313" indent="-212725">
              <a:spcAft>
                <a:spcPts val="600"/>
              </a:spcAft>
              <a:buSzPct val="45000"/>
              <a:buFont typeface="Wingdings" charset="2"/>
              <a:buChar char=""/>
              <a:defRPr/>
            </a:pPr>
            <a:r>
              <a:rPr lang="de-DE" altLang="de-DE" dirty="0" smtClean="0"/>
              <a:t>Vertragsbauern</a:t>
            </a:r>
          </a:p>
          <a:p>
            <a:pPr marL="214313" indent="-212725">
              <a:spcAft>
                <a:spcPts val="600"/>
              </a:spcAft>
              <a:buSzPct val="45000"/>
              <a:buFont typeface="Wingdings" charset="2"/>
              <a:buChar char=""/>
              <a:defRPr/>
            </a:pPr>
            <a:r>
              <a:rPr lang="de-DE" altLang="de-DE" dirty="0" smtClean="0"/>
              <a:t>Händler</a:t>
            </a:r>
          </a:p>
          <a:p>
            <a:pPr marL="214313" indent="-212725">
              <a:spcAft>
                <a:spcPts val="600"/>
              </a:spcAft>
              <a:buSzPct val="45000"/>
              <a:defRPr/>
            </a:pPr>
            <a:r>
              <a:rPr lang="de-DE" altLang="de-DE" dirty="0" smtClean="0"/>
              <a:t>sowie Produktstandards für ca. 300 Produkte</a:t>
            </a:r>
          </a:p>
          <a:p>
            <a:pPr marL="214313" indent="-212725">
              <a:spcAft>
                <a:spcPts val="600"/>
              </a:spcAft>
              <a:buSzPct val="45000"/>
              <a:defRPr/>
            </a:pPr>
            <a:r>
              <a:rPr lang="de-DE" dirty="0" smtClean="0"/>
              <a:t>   </a:t>
            </a:r>
          </a:p>
          <a:p>
            <a:endParaRPr lang="de-DE" dirty="0"/>
          </a:p>
        </p:txBody>
      </p:sp>
      <p:pic>
        <p:nvPicPr>
          <p:cNvPr id="12" name="Picture 4" descr="D:\Users\A035C~1.GRO\AppData\Local\Temp\14888scr.jpg"/>
          <p:cNvPicPr>
            <a:picLocks noGrp="1" noChangeAspect="1" noChangeArrowheads="1"/>
          </p:cNvPicPr>
          <p:nvPr>
            <p:ph type="pic" sz="quarter" idx="16"/>
          </p:nvPr>
        </p:nvPicPr>
        <p:blipFill>
          <a:blip r:embed="rId3" cstate="print"/>
          <a:srcRect l="18259" r="18259"/>
          <a:stretch>
            <a:fillRect/>
          </a:stretch>
        </p:blipFill>
        <p:spPr bwMode="auto">
          <a:prstGeom prst="rect">
            <a:avLst/>
          </a:prstGeom>
          <a:noFill/>
        </p:spPr>
      </p:pic>
      <p:sp>
        <p:nvSpPr>
          <p:cNvPr id="13" name="Foliennummernplatzhalter 12"/>
          <p:cNvSpPr>
            <a:spLocks noGrp="1"/>
          </p:cNvSpPr>
          <p:nvPr>
            <p:ph type="sldNum" sz="quarter" idx="20"/>
          </p:nvPr>
        </p:nvSpPr>
        <p:spPr/>
        <p:txBody>
          <a:bodyPr/>
          <a:lstStyle/>
          <a:p>
            <a:fld id="{9E5BBBCA-82F5-469F-983F-0225BAAAFE5F}" type="slidenum">
              <a:rPr lang="de-DE" smtClean="0"/>
              <a:pPr/>
              <a:t>19</a:t>
            </a:fld>
            <a:endParaRPr lang="de-DE"/>
          </a:p>
        </p:txBody>
      </p:sp>
      <p:sp>
        <p:nvSpPr>
          <p:cNvPr id="14" name="Fußzeilenplatzhalter 13"/>
          <p:cNvSpPr>
            <a:spLocks noGrp="1"/>
          </p:cNvSpPr>
          <p:nvPr>
            <p:ph type="ftr" sz="quarter" idx="21"/>
          </p:nvPr>
        </p:nvSpPr>
        <p:spPr/>
        <p:txBody>
          <a:bodyPr/>
          <a:lstStyle/>
          <a:p>
            <a:r>
              <a:rPr lang="de-DE" smtClean="0"/>
              <a:t>Fairtrade - HANDEL NEU DENKEN</a:t>
            </a:r>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FOLIENTITEL</a:t>
            </a:r>
            <a:endParaRPr lang="de-DE" dirty="0"/>
          </a:p>
        </p:txBody>
      </p:sp>
      <p:sp>
        <p:nvSpPr>
          <p:cNvPr id="3" name="Textplatzhalter 2"/>
          <p:cNvSpPr>
            <a:spLocks noGrp="1"/>
          </p:cNvSpPr>
          <p:nvPr>
            <p:ph type="body" sz="quarter" idx="10"/>
          </p:nvPr>
        </p:nvSpPr>
        <p:spPr>
          <a:xfrm>
            <a:off x="432297" y="2340645"/>
            <a:ext cx="7272338" cy="647700"/>
          </a:xfrm>
        </p:spPr>
        <p:txBody>
          <a:bodyPr/>
          <a:lstStyle/>
          <a:p>
            <a:r>
              <a:rPr lang="de-DE" dirty="0" smtClean="0"/>
              <a:t>AGENDA</a:t>
            </a:r>
            <a:endParaRPr lang="de-DE" dirty="0"/>
          </a:p>
        </p:txBody>
      </p:sp>
      <p:sp>
        <p:nvSpPr>
          <p:cNvPr id="4" name="Textplatzhalter 3"/>
          <p:cNvSpPr>
            <a:spLocks noGrp="1"/>
          </p:cNvSpPr>
          <p:nvPr>
            <p:ph type="body" sz="quarter" idx="11"/>
          </p:nvPr>
        </p:nvSpPr>
        <p:spPr>
          <a:xfrm>
            <a:off x="360289" y="3564781"/>
            <a:ext cx="9937104" cy="5904656"/>
          </a:xfrm>
        </p:spPr>
        <p:txBody>
          <a:bodyPr/>
          <a:lstStyle/>
          <a:p>
            <a:pPr lvl="0"/>
            <a:r>
              <a:rPr lang="de-DE" dirty="0" smtClean="0"/>
              <a:t>Fairtrade im entwicklungspolitischen Kontext</a:t>
            </a:r>
          </a:p>
          <a:p>
            <a:pPr lvl="0"/>
            <a:r>
              <a:rPr lang="de-DE" dirty="0" smtClean="0"/>
              <a:t>Ein kurzer Blick zurück</a:t>
            </a:r>
          </a:p>
          <a:p>
            <a:pPr lvl="0"/>
            <a:r>
              <a:rPr lang="de-DE" dirty="0" smtClean="0"/>
              <a:t>Das Fairtrade-System</a:t>
            </a:r>
          </a:p>
          <a:p>
            <a:pPr lvl="0"/>
            <a:r>
              <a:rPr lang="de-DE" dirty="0" smtClean="0"/>
              <a:t>Die Fairtrade-Standards</a:t>
            </a:r>
          </a:p>
          <a:p>
            <a:r>
              <a:rPr lang="de-DE" dirty="0" smtClean="0"/>
              <a:t>Mehr als Preis und Prämie!</a:t>
            </a:r>
          </a:p>
          <a:p>
            <a:pPr lvl="0"/>
            <a:r>
              <a:rPr lang="de-DE" dirty="0" smtClean="0"/>
              <a:t>Der Blick von außen</a:t>
            </a:r>
          </a:p>
          <a:p>
            <a:pPr lvl="0"/>
            <a:r>
              <a:rPr lang="de-DE" dirty="0" smtClean="0"/>
              <a:t>Fairtrade in Deutschland</a:t>
            </a:r>
          </a:p>
          <a:p>
            <a:pPr lvl="0"/>
            <a:r>
              <a:rPr lang="de-DE" dirty="0" smtClean="0"/>
              <a:t>Aktiv werden – Kampagnen</a:t>
            </a:r>
          </a:p>
          <a:p>
            <a:pPr lvl="0"/>
            <a:r>
              <a:rPr lang="de-DE" dirty="0" smtClean="0"/>
              <a:t>Herausforderung</a:t>
            </a:r>
          </a:p>
          <a:p>
            <a:endParaRPr lang="de-DE" dirty="0" smtClean="0"/>
          </a:p>
          <a:p>
            <a:endParaRPr lang="de-DE" dirty="0"/>
          </a:p>
        </p:txBody>
      </p:sp>
      <p:sp>
        <p:nvSpPr>
          <p:cNvPr id="7" name="Foliennummernplatzhalter 6"/>
          <p:cNvSpPr>
            <a:spLocks noGrp="1"/>
          </p:cNvSpPr>
          <p:nvPr>
            <p:ph type="sldNum" sz="quarter" idx="13"/>
          </p:nvPr>
        </p:nvSpPr>
        <p:spPr/>
        <p:txBody>
          <a:bodyPr/>
          <a:lstStyle/>
          <a:p>
            <a:fld id="{9E5BBBCA-82F5-469F-983F-0225BAAAFE5F}" type="slidenum">
              <a:rPr lang="de-DE" smtClean="0"/>
              <a:pPr/>
              <a:t>2</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3"/>
          </p:nvPr>
        </p:nvSpPr>
        <p:spPr>
          <a:xfrm>
            <a:off x="360289" y="3420765"/>
            <a:ext cx="3960366" cy="503385"/>
          </a:xfrm>
          <a:solidFill>
            <a:srgbClr val="00B9E4"/>
          </a:solidFill>
        </p:spPr>
        <p:txBody>
          <a:bodyPr/>
          <a:lstStyle/>
          <a:p>
            <a:r>
              <a:rPr lang="de-DE" spc="10" dirty="0" smtClean="0">
                <a:latin typeface="Calibri" panose="020F0502020204030204" pitchFamily="34" charset="0"/>
              </a:rPr>
              <a:t>ÖKOLOGIE</a:t>
            </a:r>
            <a:endParaRPr lang="de-DE" dirty="0"/>
          </a:p>
        </p:txBody>
      </p:sp>
      <p:sp>
        <p:nvSpPr>
          <p:cNvPr id="7" name="Textplatzhalter 6"/>
          <p:cNvSpPr>
            <a:spLocks noGrp="1"/>
          </p:cNvSpPr>
          <p:nvPr>
            <p:ph type="body" sz="quarter" idx="14"/>
          </p:nvPr>
        </p:nvSpPr>
        <p:spPr>
          <a:xfrm>
            <a:off x="4464745" y="3420765"/>
            <a:ext cx="3960366" cy="503385"/>
          </a:xfrm>
          <a:solidFill>
            <a:srgbClr val="92D050"/>
          </a:solidFill>
        </p:spPr>
        <p:txBody>
          <a:bodyPr/>
          <a:lstStyle/>
          <a:p>
            <a:pPr marL="0" lvl="1" indent="0">
              <a:spcBef>
                <a:spcPts val="0"/>
              </a:spcBef>
              <a:buNone/>
            </a:pPr>
            <a:r>
              <a:rPr lang="de-DE" b="1" spc="10" dirty="0" smtClean="0">
                <a:latin typeface="Calibri" panose="020F0502020204030204" pitchFamily="34" charset="0"/>
              </a:rPr>
              <a:t>ÖKONOMIE</a:t>
            </a:r>
          </a:p>
          <a:p>
            <a:endParaRPr lang="de-DE" dirty="0"/>
          </a:p>
        </p:txBody>
      </p:sp>
      <p:sp>
        <p:nvSpPr>
          <p:cNvPr id="8" name="Textplatzhalter 7"/>
          <p:cNvSpPr>
            <a:spLocks noGrp="1"/>
          </p:cNvSpPr>
          <p:nvPr>
            <p:ph type="body" sz="quarter" idx="15"/>
          </p:nvPr>
        </p:nvSpPr>
        <p:spPr>
          <a:xfrm>
            <a:off x="8641209" y="3420765"/>
            <a:ext cx="3960366" cy="503385"/>
          </a:xfrm>
          <a:solidFill>
            <a:srgbClr val="FFA02F"/>
          </a:solidFill>
        </p:spPr>
        <p:txBody>
          <a:bodyPr/>
          <a:lstStyle/>
          <a:p>
            <a:r>
              <a:rPr lang="de-DE" dirty="0" smtClean="0">
                <a:latin typeface="Calibri" panose="020F0502020204030204" pitchFamily="34" charset="0"/>
              </a:rPr>
              <a:t>SOZIALES</a:t>
            </a:r>
            <a:endParaRPr lang="de-DE" dirty="0"/>
          </a:p>
        </p:txBody>
      </p:sp>
      <p:sp>
        <p:nvSpPr>
          <p:cNvPr id="9" name="Textplatzhalter 8"/>
          <p:cNvSpPr>
            <a:spLocks noGrp="1"/>
          </p:cNvSpPr>
          <p:nvPr>
            <p:ph type="body" sz="quarter" idx="16"/>
          </p:nvPr>
        </p:nvSpPr>
        <p:spPr>
          <a:xfrm>
            <a:off x="360289" y="3924821"/>
            <a:ext cx="3960440" cy="4824536"/>
          </a:xfrm>
        </p:spPr>
        <p:txBody>
          <a:bodyPr/>
          <a:lstStyle/>
          <a:p>
            <a:pPr>
              <a:buFontTx/>
              <a:buChar char="-"/>
            </a:pPr>
            <a:endParaRPr lang="de-DE" altLang="de-DE" b="1" spc="10" dirty="0" smtClean="0">
              <a:solidFill>
                <a:schemeClr val="accent3"/>
              </a:solidFill>
              <a:latin typeface="Calibri" pitchFamily="34" charset="0"/>
            </a:endParaRPr>
          </a:p>
          <a:p>
            <a:pPr>
              <a:buFontTx/>
              <a:buChar char="-"/>
            </a:pPr>
            <a:r>
              <a:rPr lang="de-DE" altLang="de-DE" spc="10" dirty="0" smtClean="0">
                <a:latin typeface="Calibri" pitchFamily="34" charset="0"/>
              </a:rPr>
              <a:t>Umweltschonender Anbau</a:t>
            </a:r>
          </a:p>
          <a:p>
            <a:pPr>
              <a:buFontTx/>
              <a:buChar char="-"/>
            </a:pPr>
            <a:endParaRPr lang="de-DE" altLang="de-DE" spc="10" dirty="0" smtClean="0">
              <a:latin typeface="Calibri" pitchFamily="34" charset="0"/>
            </a:endParaRPr>
          </a:p>
          <a:p>
            <a:pPr>
              <a:buFontTx/>
              <a:buChar char="-"/>
            </a:pPr>
            <a:r>
              <a:rPr lang="de-DE" altLang="de-DE" spc="10" dirty="0" smtClean="0">
                <a:latin typeface="Calibri" pitchFamily="34" charset="0"/>
              </a:rPr>
              <a:t> Schutz natürlicher Ressourcen</a:t>
            </a:r>
          </a:p>
          <a:p>
            <a:pPr>
              <a:buFontTx/>
              <a:buChar char="-"/>
            </a:pPr>
            <a:endParaRPr lang="de-DE" altLang="de-DE" spc="10" dirty="0" smtClean="0">
              <a:latin typeface="Calibri" pitchFamily="34" charset="0"/>
            </a:endParaRPr>
          </a:p>
          <a:p>
            <a:pPr>
              <a:buFontTx/>
              <a:buChar char="-"/>
            </a:pPr>
            <a:r>
              <a:rPr lang="de-DE" altLang="de-DE" spc="10" dirty="0" smtClean="0">
                <a:latin typeface="Calibri" pitchFamily="34" charset="0"/>
              </a:rPr>
              <a:t> Verbot gefährlicher Pestizide</a:t>
            </a:r>
          </a:p>
          <a:p>
            <a:pPr>
              <a:buFontTx/>
              <a:buChar char="-"/>
            </a:pPr>
            <a:endParaRPr lang="de-DE" altLang="de-DE" spc="10" dirty="0" smtClean="0">
              <a:latin typeface="Calibri" pitchFamily="34" charset="0"/>
            </a:endParaRPr>
          </a:p>
          <a:p>
            <a:pPr>
              <a:buFontTx/>
              <a:buChar char="-"/>
            </a:pPr>
            <a:r>
              <a:rPr lang="de-DE" altLang="de-DE" spc="10" dirty="0" smtClean="0">
                <a:latin typeface="Calibri" pitchFamily="34" charset="0"/>
              </a:rPr>
              <a:t> Kein gentechnisch geändertes Saatgut</a:t>
            </a:r>
          </a:p>
          <a:p>
            <a:pPr>
              <a:buFontTx/>
              <a:buChar char="-"/>
            </a:pPr>
            <a:endParaRPr lang="de-DE" altLang="de-DE" spc="10" dirty="0" smtClean="0">
              <a:latin typeface="Calibri" pitchFamily="34" charset="0"/>
            </a:endParaRPr>
          </a:p>
          <a:p>
            <a:pPr>
              <a:buFontTx/>
              <a:buChar char="-"/>
            </a:pPr>
            <a:r>
              <a:rPr lang="de-DE" altLang="de-DE" spc="10" dirty="0" smtClean="0">
                <a:latin typeface="Calibri" pitchFamily="34" charset="0"/>
              </a:rPr>
              <a:t> Förderung des Bio-Anbaus durch einen Bio-Aufschlag auf den Preis</a:t>
            </a:r>
            <a:endParaRPr lang="de-DE" altLang="de-DE" b="1" spc="10" dirty="0" smtClean="0">
              <a:solidFill>
                <a:schemeClr val="accent3"/>
              </a:solidFill>
              <a:latin typeface="Calibri" pitchFamily="34" charset="0"/>
            </a:endParaRPr>
          </a:p>
          <a:p>
            <a:pPr>
              <a:buFontTx/>
              <a:buChar char="-"/>
            </a:pPr>
            <a:endParaRPr lang="de-DE" altLang="de-DE" b="1" spc="10" dirty="0" smtClean="0">
              <a:solidFill>
                <a:schemeClr val="accent3"/>
              </a:solidFill>
              <a:latin typeface="Calibri" pitchFamily="34" charset="0"/>
            </a:endParaRPr>
          </a:p>
          <a:p>
            <a:pPr>
              <a:lnSpc>
                <a:spcPct val="9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b="1" spc="10" dirty="0" smtClean="0">
              <a:solidFill>
                <a:schemeClr val="accent3"/>
              </a:solidFill>
              <a:latin typeface="Calibri" pitchFamily="34" charset="0"/>
            </a:endParaRPr>
          </a:p>
        </p:txBody>
      </p:sp>
      <p:sp>
        <p:nvSpPr>
          <p:cNvPr id="10" name="Textplatzhalter 9"/>
          <p:cNvSpPr>
            <a:spLocks noGrp="1"/>
          </p:cNvSpPr>
          <p:nvPr>
            <p:ph type="body" sz="quarter" idx="17"/>
          </p:nvPr>
        </p:nvSpPr>
        <p:spPr>
          <a:xfrm>
            <a:off x="4464745" y="3852813"/>
            <a:ext cx="3960440" cy="4896544"/>
          </a:xfrm>
        </p:spPr>
        <p:txBody>
          <a:bodyPr/>
          <a:lstStyle/>
          <a:p>
            <a:pPr>
              <a:buFontTx/>
              <a:buChar char="-"/>
            </a:pPr>
            <a:endParaRPr lang="de-DE" altLang="de-DE" spc="10" dirty="0" smtClean="0">
              <a:latin typeface="Calibri" pitchFamily="34" charset="0"/>
            </a:endParaRPr>
          </a:p>
          <a:p>
            <a:r>
              <a:rPr lang="de-DE" altLang="de-DE" spc="10" dirty="0" smtClean="0">
                <a:latin typeface="Calibri" pitchFamily="34" charset="0"/>
              </a:rPr>
              <a:t>Anforderungen an Händler und Hersteller: </a:t>
            </a:r>
          </a:p>
          <a:p>
            <a:pPr>
              <a:buFontTx/>
              <a:buChar char="-"/>
            </a:pPr>
            <a:endParaRPr lang="de-DE" altLang="de-DE" spc="10" dirty="0" smtClean="0">
              <a:latin typeface="Calibri" pitchFamily="34" charset="0"/>
            </a:endParaRPr>
          </a:p>
          <a:p>
            <a:pPr>
              <a:buFontTx/>
              <a:buChar char="-"/>
            </a:pPr>
            <a:r>
              <a:rPr lang="de-DE" altLang="de-DE" spc="10" dirty="0" smtClean="0">
                <a:latin typeface="Calibri" pitchFamily="34" charset="0"/>
              </a:rPr>
              <a:t>Bezahlung von Fairtrade-Mindestpreis und -Prämie</a:t>
            </a:r>
          </a:p>
          <a:p>
            <a:pPr>
              <a:buFontTx/>
              <a:buChar char="-"/>
            </a:pPr>
            <a:endParaRPr lang="de-DE" altLang="de-DE" spc="10" dirty="0" smtClean="0">
              <a:latin typeface="Calibri" pitchFamily="34" charset="0"/>
            </a:endParaRPr>
          </a:p>
          <a:p>
            <a:pPr>
              <a:buFontTx/>
              <a:buChar char="-"/>
            </a:pPr>
            <a:r>
              <a:rPr lang="de-DE" altLang="de-DE" spc="10" dirty="0" smtClean="0">
                <a:latin typeface="Calibri" pitchFamily="34" charset="0"/>
              </a:rPr>
              <a:t> Rückverfolgbarkeit des Produkts durch einen Nachweis über Waren- und Geldfluss</a:t>
            </a:r>
          </a:p>
          <a:p>
            <a:pPr>
              <a:buFontTx/>
              <a:buChar char="-"/>
            </a:pPr>
            <a:endParaRPr lang="de-DE" altLang="de-DE" spc="10" dirty="0" smtClean="0">
              <a:latin typeface="Calibri" pitchFamily="34" charset="0"/>
            </a:endParaRPr>
          </a:p>
          <a:p>
            <a:pPr>
              <a:buFontTx/>
              <a:buChar char="-"/>
            </a:pPr>
            <a:r>
              <a:rPr lang="de-DE" altLang="de-DE" spc="10" dirty="0" smtClean="0">
                <a:latin typeface="Calibri" pitchFamily="34" charset="0"/>
              </a:rPr>
              <a:t> Transparente Handelsbeziehungen</a:t>
            </a:r>
          </a:p>
          <a:p>
            <a:pPr>
              <a:buFontTx/>
              <a:buChar char="-"/>
            </a:pPr>
            <a:endParaRPr lang="de-DE" altLang="de-DE" spc="10" dirty="0" smtClean="0">
              <a:latin typeface="Calibri" pitchFamily="34" charset="0"/>
            </a:endParaRPr>
          </a:p>
          <a:p>
            <a:pPr>
              <a:buFontTx/>
              <a:buChar char="-"/>
            </a:pPr>
            <a:r>
              <a:rPr lang="de-DE" altLang="de-DE" spc="10" dirty="0" smtClean="0">
                <a:latin typeface="Calibri" pitchFamily="34" charset="0"/>
              </a:rPr>
              <a:t> Verpflichtung zur Vorfinanzierung auf Anfrage der Produzenten </a:t>
            </a:r>
          </a:p>
          <a:p>
            <a:pPr>
              <a:buFontTx/>
              <a:buChar char="-"/>
            </a:pPr>
            <a:endParaRPr lang="de-DE" altLang="de-DE" spc="10" dirty="0" smtClean="0">
              <a:latin typeface="Calibri" pitchFamily="34" charset="0"/>
            </a:endParaRPr>
          </a:p>
          <a:p>
            <a:pPr>
              <a:buFontTx/>
              <a:buChar char="-"/>
            </a:pPr>
            <a:endParaRPr lang="de-DE" altLang="de-DE" b="1" spc="10" dirty="0" smtClean="0">
              <a:solidFill>
                <a:schemeClr val="accent3"/>
              </a:solidFill>
              <a:latin typeface="Calibri" pitchFamily="34" charset="0"/>
            </a:endParaRPr>
          </a:p>
          <a:p>
            <a:pPr>
              <a:buFontTx/>
              <a:buChar char="-"/>
            </a:pPr>
            <a:endParaRPr lang="de-DE" altLang="de-DE" b="1" spc="10" dirty="0" smtClean="0">
              <a:solidFill>
                <a:schemeClr val="accent3"/>
              </a:solidFill>
              <a:latin typeface="Calibri" pitchFamily="34" charset="0"/>
            </a:endParaRPr>
          </a:p>
          <a:p>
            <a:endParaRPr lang="de-DE" dirty="0"/>
          </a:p>
        </p:txBody>
      </p:sp>
      <p:sp>
        <p:nvSpPr>
          <p:cNvPr id="11" name="Textplatzhalter 10"/>
          <p:cNvSpPr>
            <a:spLocks noGrp="1"/>
          </p:cNvSpPr>
          <p:nvPr>
            <p:ph type="body" sz="quarter" idx="18"/>
          </p:nvPr>
        </p:nvSpPr>
        <p:spPr>
          <a:xfrm>
            <a:off x="8641209" y="3852813"/>
            <a:ext cx="3960440" cy="4896544"/>
          </a:xfrm>
        </p:spPr>
        <p:txBody>
          <a:bodyPr/>
          <a:lstStyle/>
          <a:p>
            <a:endParaRPr lang="de-DE" dirty="0" smtClean="0"/>
          </a:p>
          <a:p>
            <a:pPr>
              <a:buFontTx/>
              <a:buChar char="-"/>
            </a:pPr>
            <a:r>
              <a:rPr lang="de-DE" altLang="de-DE" spc="10" dirty="0" smtClean="0"/>
              <a:t>Organisation demokratischer Gemeinschaften (bei Kooperativen)</a:t>
            </a:r>
          </a:p>
          <a:p>
            <a:pPr>
              <a:buFontTx/>
              <a:buChar char="-"/>
            </a:pPr>
            <a:endParaRPr lang="de-DE" altLang="de-DE" dirty="0" smtClean="0"/>
          </a:p>
          <a:p>
            <a:pPr>
              <a:buFontTx/>
              <a:buChar char="-"/>
            </a:pPr>
            <a:r>
              <a:rPr lang="de-DE" altLang="de-DE" spc="10" dirty="0" smtClean="0"/>
              <a:t> Förderung gewerkschaftlicher Organisation (bei Plantagen)</a:t>
            </a:r>
          </a:p>
          <a:p>
            <a:pPr>
              <a:buFontTx/>
              <a:buChar char="-"/>
            </a:pPr>
            <a:endParaRPr lang="de-DE" altLang="de-DE" spc="10" dirty="0" smtClean="0"/>
          </a:p>
          <a:p>
            <a:pPr>
              <a:buFontTx/>
              <a:buChar char="-"/>
            </a:pPr>
            <a:r>
              <a:rPr lang="de-DE" altLang="de-DE" spc="10" dirty="0" smtClean="0"/>
              <a:t> Geregelte Arbeitsbedingungen (Arbeitsverträge)</a:t>
            </a:r>
          </a:p>
          <a:p>
            <a:pPr>
              <a:buFontTx/>
              <a:buChar char="-"/>
            </a:pPr>
            <a:endParaRPr lang="de-DE" altLang="de-DE" spc="10" dirty="0" smtClean="0"/>
          </a:p>
          <a:p>
            <a:pPr>
              <a:buFontTx/>
              <a:buChar char="-"/>
            </a:pPr>
            <a:r>
              <a:rPr lang="de-DE" altLang="de-DE" spc="10" dirty="0" smtClean="0"/>
              <a:t> Diskriminierungsverbot</a:t>
            </a:r>
          </a:p>
          <a:p>
            <a:pPr>
              <a:buFontTx/>
              <a:buChar char="-"/>
            </a:pPr>
            <a:endParaRPr lang="de-DE" altLang="de-DE" spc="10" dirty="0" smtClean="0"/>
          </a:p>
          <a:p>
            <a:pPr>
              <a:buFontTx/>
              <a:buChar char="-"/>
            </a:pPr>
            <a:r>
              <a:rPr lang="de-DE" altLang="de-DE" spc="10" dirty="0" smtClean="0"/>
              <a:t> Verbot ausbeuterischer Kinderarbeit</a:t>
            </a:r>
          </a:p>
          <a:p>
            <a:pPr>
              <a:buFontTx/>
              <a:buChar char="-"/>
            </a:pPr>
            <a:endParaRPr lang="de-DE" altLang="de-DE" b="1" spc="10" dirty="0" smtClean="0">
              <a:solidFill>
                <a:schemeClr val="accent3"/>
              </a:solidFill>
              <a:latin typeface="Calibri" pitchFamily="34" charset="0"/>
            </a:endParaRPr>
          </a:p>
          <a:p>
            <a:pPr>
              <a:buFontTx/>
              <a:buChar char="-"/>
            </a:pPr>
            <a:endParaRPr lang="de-DE" altLang="de-DE" b="1" spc="10" dirty="0" smtClean="0">
              <a:solidFill>
                <a:schemeClr val="accent3"/>
              </a:solidFill>
              <a:latin typeface="Calibri" pitchFamily="34" charset="0"/>
            </a:endParaRPr>
          </a:p>
          <a:p>
            <a:pPr>
              <a:buFontTx/>
              <a:buChar char="-"/>
            </a:pPr>
            <a:endParaRPr lang="de-DE" altLang="de-DE" b="1" spc="10" dirty="0" smtClean="0">
              <a:solidFill>
                <a:schemeClr val="accent3"/>
              </a:solidFill>
              <a:latin typeface="Calibri" pitchFamily="34" charset="0"/>
            </a:endParaRPr>
          </a:p>
          <a:p>
            <a:pPr>
              <a:buFontTx/>
              <a:buChar char="-"/>
            </a:pPr>
            <a:endParaRPr lang="de-DE" altLang="de-DE" b="1" spc="10" dirty="0" smtClean="0">
              <a:solidFill>
                <a:schemeClr val="accent3"/>
              </a:solidFill>
              <a:latin typeface="Calibri" pitchFamily="34" charset="0"/>
            </a:endParaRPr>
          </a:p>
        </p:txBody>
      </p:sp>
      <p:sp>
        <p:nvSpPr>
          <p:cNvPr id="16" name="Textfeld 15"/>
          <p:cNvSpPr txBox="1"/>
          <p:nvPr/>
        </p:nvSpPr>
        <p:spPr>
          <a:xfrm>
            <a:off x="360000" y="1800000"/>
            <a:ext cx="11880000" cy="1661993"/>
          </a:xfrm>
          <a:prstGeom prst="rect">
            <a:avLst/>
          </a:prstGeom>
          <a:noFill/>
        </p:spPr>
        <p:txBody>
          <a:bodyPr wrap="square" rtlCol="0">
            <a:spAutoFit/>
          </a:bodyPr>
          <a:lstStyle/>
          <a:p>
            <a:pPr marL="0" lvl="1"/>
            <a:r>
              <a:rPr lang="de-DE" sz="2800" b="1" dirty="0" smtClean="0">
                <a:latin typeface="Calibri" panose="020F0502020204030204" pitchFamily="34" charset="0"/>
              </a:rPr>
              <a:t>Die FAIRTRADE-STANDARDS sollen Ungerechtigkeiten des konventionellen Handels und instabile Märkte ausgleichen und eine nachhaltige Entwicklung der Produzenten befördern.</a:t>
            </a:r>
          </a:p>
          <a:p>
            <a:endParaRPr lang="de-DE" dirty="0"/>
          </a:p>
        </p:txBody>
      </p:sp>
      <p:sp>
        <p:nvSpPr>
          <p:cNvPr id="5" name="Titel 4"/>
          <p:cNvSpPr>
            <a:spLocks noGrp="1"/>
          </p:cNvSpPr>
          <p:nvPr>
            <p:ph type="ctrTitle"/>
          </p:nvPr>
        </p:nvSpPr>
        <p:spPr/>
        <p:txBody>
          <a:bodyPr/>
          <a:lstStyle/>
          <a:p>
            <a:r>
              <a:rPr lang="de-DE" dirty="0" smtClean="0"/>
              <a:t>FAIRTRADE STANDARDS </a:t>
            </a:r>
            <a:endParaRPr lang="de-DE" dirty="0"/>
          </a:p>
        </p:txBody>
      </p:sp>
      <p:sp>
        <p:nvSpPr>
          <p:cNvPr id="14" name="Foliennummernplatzhalter 13"/>
          <p:cNvSpPr>
            <a:spLocks noGrp="1"/>
          </p:cNvSpPr>
          <p:nvPr>
            <p:ph type="sldNum" sz="quarter" idx="20"/>
          </p:nvPr>
        </p:nvSpPr>
        <p:spPr/>
        <p:txBody>
          <a:bodyPr/>
          <a:lstStyle/>
          <a:p>
            <a:fld id="{9E5BBBCA-82F5-469F-983F-0225BAAAFE5F}" type="slidenum">
              <a:rPr lang="de-DE" smtClean="0"/>
              <a:pPr/>
              <a:t>20</a:t>
            </a:fld>
            <a:endParaRPr lang="de-DE"/>
          </a:p>
        </p:txBody>
      </p:sp>
      <p:sp>
        <p:nvSpPr>
          <p:cNvPr id="15" name="Fußzeilenplatzhalter 14"/>
          <p:cNvSpPr>
            <a:spLocks noGrp="1"/>
          </p:cNvSpPr>
          <p:nvPr>
            <p:ph type="ftr" sz="quarter" idx="21"/>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WICHTIGE STANDARDINHALTE</a:t>
            </a:r>
            <a:endParaRPr lang="de-DE" dirty="0"/>
          </a:p>
        </p:txBody>
      </p:sp>
      <p:sp>
        <p:nvSpPr>
          <p:cNvPr id="4" name="Textplatzhalter 3"/>
          <p:cNvSpPr>
            <a:spLocks noGrp="1"/>
          </p:cNvSpPr>
          <p:nvPr>
            <p:ph type="body" sz="quarter" idx="10"/>
          </p:nvPr>
        </p:nvSpPr>
        <p:spPr/>
        <p:txBody>
          <a:bodyPr/>
          <a:lstStyle/>
          <a:p>
            <a:pPr marL="342900" lvl="3" indent="-342900">
              <a:buClr>
                <a:srgbClr val="00B9E4"/>
              </a:buClr>
              <a:buNone/>
            </a:pPr>
            <a:r>
              <a:rPr lang="de-DE" altLang="de-DE" sz="2800" b="1" dirty="0" smtClean="0">
                <a:cs typeface="Arial" pitchFamily="34" charset="0"/>
              </a:rPr>
              <a:t>     FESTE MINDESTPREISE</a:t>
            </a:r>
          </a:p>
          <a:p>
            <a:pPr>
              <a:buNone/>
            </a:pPr>
            <a:endParaRPr lang="de-DE" dirty="0"/>
          </a:p>
        </p:txBody>
      </p:sp>
      <p:sp>
        <p:nvSpPr>
          <p:cNvPr id="8" name="Textplatzhalter 7"/>
          <p:cNvSpPr>
            <a:spLocks noGrp="1"/>
          </p:cNvSpPr>
          <p:nvPr>
            <p:ph type="body" sz="quarter" idx="11"/>
          </p:nvPr>
        </p:nvSpPr>
        <p:spPr>
          <a:xfrm>
            <a:off x="360289" y="3132733"/>
            <a:ext cx="6479886" cy="5689005"/>
          </a:xfrm>
        </p:spPr>
        <p:txBody>
          <a:bodyPr/>
          <a:lstStyle/>
          <a:p>
            <a:pPr marL="342900" lvl="3" indent="-342900">
              <a:buClr>
                <a:srgbClr val="00B9E4"/>
              </a:buClr>
              <a:buFont typeface="Arial" pitchFamily="34" charset="0"/>
              <a:buChar char="•"/>
            </a:pPr>
            <a:r>
              <a:rPr lang="de-DE" altLang="de-DE" sz="2500" dirty="0" smtClean="0">
                <a:cs typeface="Arial" pitchFamily="34" charset="0"/>
              </a:rPr>
              <a:t>Der Fairtrade-Mindestpreis ist ein Sicherheitsnetz für Produzenten.</a:t>
            </a:r>
          </a:p>
          <a:p>
            <a:pPr marL="342900" lvl="3" indent="-342900">
              <a:buClr>
                <a:srgbClr val="00B9E4"/>
              </a:buClr>
              <a:buFont typeface="Arial" pitchFamily="34" charset="0"/>
              <a:buChar char="•"/>
            </a:pPr>
            <a:endParaRPr lang="de-DE" altLang="de-DE" sz="2500" dirty="0" smtClean="0">
              <a:cs typeface="Arial" pitchFamily="34" charset="0"/>
            </a:endParaRPr>
          </a:p>
          <a:p>
            <a:pPr marL="342900" lvl="3" indent="-342900">
              <a:buClr>
                <a:srgbClr val="00B9E4"/>
              </a:buClr>
              <a:buFont typeface="Arial" pitchFamily="34" charset="0"/>
              <a:buChar char="•"/>
            </a:pPr>
            <a:r>
              <a:rPr lang="de-DE" altLang="de-DE" sz="2500" dirty="0" smtClean="0">
                <a:cs typeface="Arial" pitchFamily="34" charset="0"/>
              </a:rPr>
              <a:t>Er wird gezahlt, wenn Weltmarktpreise zu niedrig sind, um die Kosten einer nachhaltigen Produktion zu decken. </a:t>
            </a:r>
          </a:p>
          <a:p>
            <a:pPr marL="342900" lvl="3" indent="-342900">
              <a:buClr>
                <a:srgbClr val="00B9E4"/>
              </a:buClr>
              <a:buFont typeface="Arial" pitchFamily="34" charset="0"/>
              <a:buChar char="•"/>
            </a:pPr>
            <a:endParaRPr lang="de-DE" altLang="de-DE" sz="2500" dirty="0" smtClean="0">
              <a:cs typeface="Arial" pitchFamily="34" charset="0"/>
            </a:endParaRPr>
          </a:p>
          <a:p>
            <a:pPr marL="342900" lvl="3" indent="-342900">
              <a:buClr>
                <a:srgbClr val="00B9E4"/>
              </a:buClr>
              <a:buFont typeface="Arial" pitchFamily="34" charset="0"/>
              <a:buChar char="•"/>
            </a:pPr>
            <a:r>
              <a:rPr lang="de-DE" altLang="de-DE" sz="2500" dirty="0" smtClean="0">
                <a:cs typeface="Arial" pitchFamily="34" charset="0"/>
              </a:rPr>
              <a:t>Liegen die Weltmarktpreise über dem Fairtrade-Mindestpreis, wird der Weltmarktpreis oder der mit den Produzenten ausgehandelte Preis gezahlt. </a:t>
            </a:r>
          </a:p>
          <a:p>
            <a:endParaRPr lang="de-DE" dirty="0"/>
          </a:p>
        </p:txBody>
      </p:sp>
      <p:pic>
        <p:nvPicPr>
          <p:cNvPr id="6" name="Picture 2" descr="H:\Fotos\Produzenten (CDs 02)\Kakao\2014_ECOOKIM_Elfenbeinkueste_ArteReise\Nabil Zorkot_alle_Rechte_TFundFI_keine_LN\_DSC5890.JPG"/>
          <p:cNvPicPr>
            <a:picLocks noGrp="1" noChangeAspect="1" noChangeArrowheads="1"/>
          </p:cNvPicPr>
          <p:nvPr>
            <p:ph type="pic" sz="quarter" idx="12"/>
          </p:nvPr>
        </p:nvPicPr>
        <p:blipFill>
          <a:blip r:embed="rId3" cstate="print"/>
          <a:srcRect l="6493" r="9091"/>
          <a:stretch>
            <a:fillRect/>
          </a:stretch>
        </p:blipFill>
        <p:spPr bwMode="auto">
          <a:xfrm>
            <a:off x="6552977" y="2988717"/>
            <a:ext cx="5935111" cy="46805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Foliennummernplatzhalter 8"/>
          <p:cNvSpPr>
            <a:spLocks noGrp="1"/>
          </p:cNvSpPr>
          <p:nvPr>
            <p:ph type="sldNum" sz="quarter" idx="14"/>
          </p:nvPr>
        </p:nvSpPr>
        <p:spPr/>
        <p:txBody>
          <a:bodyPr/>
          <a:lstStyle/>
          <a:p>
            <a:fld id="{9E5BBBCA-82F5-469F-983F-0225BAAAFE5F}" type="slidenum">
              <a:rPr lang="de-DE" smtClean="0"/>
              <a:pPr/>
              <a:t>21</a:t>
            </a:fld>
            <a:endParaRPr lang="de-DE"/>
          </a:p>
        </p:txBody>
      </p:sp>
      <p:sp>
        <p:nvSpPr>
          <p:cNvPr id="10" name="Fußzeilenplatzhalter 9"/>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Was bedeuten feste Mindestpreise für Produzenten?</a:t>
            </a:r>
            <a:endParaRPr lang="de-DE" dirty="0"/>
          </a:p>
        </p:txBody>
      </p:sp>
      <p:sp>
        <p:nvSpPr>
          <p:cNvPr id="3" name="Textplatzhalter 2"/>
          <p:cNvSpPr>
            <a:spLocks noGrp="1"/>
          </p:cNvSpPr>
          <p:nvPr>
            <p:ph type="body" sz="quarter" idx="10"/>
          </p:nvPr>
        </p:nvSpPr>
        <p:spPr>
          <a:xfrm>
            <a:off x="359999" y="1800000"/>
            <a:ext cx="12313657" cy="1116709"/>
          </a:xfrm>
        </p:spPr>
        <p:txBody>
          <a:bodyPr/>
          <a:lstStyle/>
          <a:p>
            <a:r>
              <a:rPr lang="en-US" dirty="0" err="1" smtClean="0"/>
              <a:t>Mr</a:t>
            </a:r>
            <a:r>
              <a:rPr lang="en-US" dirty="0" smtClean="0"/>
              <a:t> </a:t>
            </a:r>
            <a:r>
              <a:rPr lang="en-US" dirty="0" err="1" smtClean="0"/>
              <a:t>Somboon</a:t>
            </a:r>
            <a:r>
              <a:rPr lang="en-US" dirty="0" smtClean="0"/>
              <a:t> and Ms </a:t>
            </a:r>
            <a:r>
              <a:rPr lang="en-US" dirty="0" err="1" smtClean="0"/>
              <a:t>Petsri</a:t>
            </a:r>
            <a:r>
              <a:rPr lang="en-US" dirty="0" smtClean="0"/>
              <a:t> </a:t>
            </a:r>
            <a:r>
              <a:rPr lang="en-US" dirty="0" err="1" smtClean="0"/>
              <a:t>Koin</a:t>
            </a:r>
            <a:r>
              <a:rPr lang="en-US" dirty="0" smtClean="0"/>
              <a:t>, </a:t>
            </a:r>
            <a:r>
              <a:rPr lang="en-US" dirty="0" err="1" smtClean="0"/>
              <a:t>Mitglieder</a:t>
            </a:r>
            <a:r>
              <a:rPr lang="en-US" dirty="0" smtClean="0"/>
              <a:t> der Reis-</a:t>
            </a:r>
            <a:r>
              <a:rPr lang="en-US" dirty="0" err="1" smtClean="0"/>
              <a:t>Kooperative</a:t>
            </a:r>
            <a:r>
              <a:rPr lang="en-US" dirty="0" smtClean="0"/>
              <a:t> OJRPG, Thailand</a:t>
            </a:r>
            <a:endParaRPr lang="de-DE" dirty="0"/>
          </a:p>
        </p:txBody>
      </p:sp>
      <p:sp>
        <p:nvSpPr>
          <p:cNvPr id="4" name="Textplatzhalter 3"/>
          <p:cNvSpPr>
            <a:spLocks noGrp="1"/>
          </p:cNvSpPr>
          <p:nvPr>
            <p:ph type="body" sz="quarter" idx="11"/>
          </p:nvPr>
        </p:nvSpPr>
        <p:spPr>
          <a:xfrm>
            <a:off x="360289" y="3564781"/>
            <a:ext cx="6479886" cy="5256957"/>
          </a:xfrm>
        </p:spPr>
        <p:txBody>
          <a:bodyPr/>
          <a:lstStyle/>
          <a:p>
            <a:r>
              <a:rPr lang="de-DE" b="1" i="1" dirty="0" smtClean="0">
                <a:solidFill>
                  <a:srgbClr val="00B9E4"/>
                </a:solidFill>
              </a:rPr>
              <a:t>„Durch den Fairen Handel und die biologische Anbauweise sparen wir viele Kosten und  erhalten einen korrekten Qualitäts-Status </a:t>
            </a:r>
            <a:r>
              <a:rPr lang="de-DE" i="1" dirty="0" smtClean="0"/>
              <a:t>(von der Exportorganisation)</a:t>
            </a:r>
            <a:r>
              <a:rPr lang="de-DE" b="1" i="1" dirty="0" smtClean="0">
                <a:solidFill>
                  <a:srgbClr val="00B9E4"/>
                </a:solidFill>
              </a:rPr>
              <a:t>. Wir produzieren qualitativ hochwertigen Reis, für den wir einen guten Preis erhalten. Die konventionellen Mühlen sind nicht transparent und unseriös, so das wir nicht sicher sein können, ob wir für unseren qualitativ hochwertigen Reis auch einen gerechtfertigten Preis erhalten."</a:t>
            </a:r>
            <a:br>
              <a:rPr lang="de-DE" b="1" i="1" dirty="0" smtClean="0">
                <a:solidFill>
                  <a:srgbClr val="00B9E4"/>
                </a:solidFill>
              </a:rPr>
            </a:br>
            <a:endParaRPr lang="de-DE" b="1" i="1" dirty="0">
              <a:solidFill>
                <a:srgbClr val="00B9E4"/>
              </a:solidFill>
            </a:endParaRPr>
          </a:p>
        </p:txBody>
      </p:sp>
      <p:pic>
        <p:nvPicPr>
          <p:cNvPr id="1028" name="Picture 4" descr="https://resources.fairtrade.net/filestore/2/0/8/0/0_bc27ddedaae3dca/20800scr_4b91e9c2d60e3da.jpg?v=2015-06-17+13%3A02%3A32"/>
          <p:cNvPicPr>
            <a:picLocks noGrp="1" noChangeAspect="1" noChangeArrowheads="1"/>
          </p:cNvPicPr>
          <p:nvPr>
            <p:ph type="pic" sz="quarter" idx="12"/>
          </p:nvPr>
        </p:nvPicPr>
        <p:blipFill>
          <a:blip r:embed="rId3" cstate="print"/>
          <a:srcRect l="22078" r="12987"/>
          <a:stretch>
            <a:fillRect/>
          </a:stretch>
        </p:blipFill>
        <p:spPr bwMode="auto">
          <a:xfrm>
            <a:off x="7057033" y="2772693"/>
            <a:ext cx="5184576" cy="5316568"/>
          </a:xfrm>
          <a:prstGeom prst="rect">
            <a:avLst/>
          </a:prstGeom>
          <a:noFill/>
        </p:spPr>
      </p:pic>
      <p:sp>
        <p:nvSpPr>
          <p:cNvPr id="8" name="Foliennummernplatzhalter 7"/>
          <p:cNvSpPr>
            <a:spLocks noGrp="1"/>
          </p:cNvSpPr>
          <p:nvPr>
            <p:ph type="sldNum" sz="quarter" idx="14"/>
          </p:nvPr>
        </p:nvSpPr>
        <p:spPr/>
        <p:txBody>
          <a:bodyPr/>
          <a:lstStyle/>
          <a:p>
            <a:fld id="{9E5BBBCA-82F5-469F-983F-0225BAAAFE5F}" type="slidenum">
              <a:rPr lang="de-DE" smtClean="0"/>
              <a:pPr/>
              <a:t>22</a:t>
            </a:fld>
            <a:endParaRPr lang="de-DE"/>
          </a:p>
        </p:txBody>
      </p:sp>
      <p:sp>
        <p:nvSpPr>
          <p:cNvPr id="9" name="Fußzeilenplatzhalter 8"/>
          <p:cNvSpPr>
            <a:spLocks noGrp="1"/>
          </p:cNvSpPr>
          <p:nvPr>
            <p:ph type="ftr" sz="quarter" idx="15"/>
          </p:nvPr>
        </p:nvSpPr>
        <p:spPr/>
        <p:txBody>
          <a:bodyPr/>
          <a:lstStyle/>
          <a:p>
            <a:r>
              <a:rPr lang="de-DE" smtClean="0"/>
              <a:t>Fairtrade - HANDEL NEU DENKEN</a:t>
            </a:r>
            <a:endParaRPr lang="de-D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WICHTIGE STANDARDINHALTE</a:t>
            </a:r>
            <a:endParaRPr lang="de-DE" dirty="0"/>
          </a:p>
        </p:txBody>
      </p:sp>
      <p:sp>
        <p:nvSpPr>
          <p:cNvPr id="7" name="Textplatzhalter 6"/>
          <p:cNvSpPr>
            <a:spLocks noGrp="1"/>
          </p:cNvSpPr>
          <p:nvPr>
            <p:ph type="body" sz="quarter" idx="10"/>
          </p:nvPr>
        </p:nvSpPr>
        <p:spPr/>
        <p:txBody>
          <a:bodyPr/>
          <a:lstStyle/>
          <a:p>
            <a:r>
              <a:rPr lang="de-DE" dirty="0" smtClean="0"/>
              <a:t>FAIRTRADE-PRÄMIE</a:t>
            </a:r>
            <a:endParaRPr lang="de-DE" dirty="0"/>
          </a:p>
        </p:txBody>
      </p:sp>
      <p:sp>
        <p:nvSpPr>
          <p:cNvPr id="8" name="Textplatzhalter 7"/>
          <p:cNvSpPr>
            <a:spLocks noGrp="1"/>
          </p:cNvSpPr>
          <p:nvPr>
            <p:ph type="body" sz="quarter" idx="11"/>
          </p:nvPr>
        </p:nvSpPr>
        <p:spPr>
          <a:xfrm>
            <a:off x="504305" y="2556669"/>
            <a:ext cx="5544616" cy="5616997"/>
          </a:xfrm>
        </p:spPr>
        <p:txBody>
          <a:bodyPr/>
          <a:lstStyle/>
          <a:p>
            <a:pPr marL="342900" lvl="3" indent="-342900">
              <a:buClr>
                <a:srgbClr val="00B9E4"/>
              </a:buClr>
              <a:buFont typeface="Arial" pitchFamily="34" charset="0"/>
              <a:buChar char="•"/>
            </a:pPr>
            <a:r>
              <a:rPr lang="de-DE" altLang="de-DE" sz="2500" dirty="0" smtClean="0">
                <a:cs typeface="Arial" pitchFamily="34" charset="0"/>
              </a:rPr>
              <a:t>Die Fairtrade-Prämie verbessert die Lebenssituation der Produzentenfamilien und ihrer Dorfgemeinschaften. </a:t>
            </a:r>
          </a:p>
          <a:p>
            <a:pPr marL="342900" lvl="3" indent="-342900">
              <a:buClr>
                <a:srgbClr val="00B9E4"/>
              </a:buClr>
              <a:buFont typeface="Arial" pitchFamily="34" charset="0"/>
              <a:buChar char="•"/>
            </a:pPr>
            <a:endParaRPr lang="de-DE" altLang="de-DE" sz="2500" dirty="0" smtClean="0">
              <a:cs typeface="Arial" pitchFamily="34" charset="0"/>
            </a:endParaRPr>
          </a:p>
          <a:p>
            <a:pPr marL="342900" lvl="3" indent="-342900">
              <a:buClr>
                <a:srgbClr val="00B9E4"/>
              </a:buClr>
              <a:buFont typeface="Arial" pitchFamily="34" charset="0"/>
              <a:buChar char="•"/>
            </a:pPr>
            <a:r>
              <a:rPr lang="de-DE" altLang="de-DE" sz="2500" dirty="0" smtClean="0">
                <a:cs typeface="Arial" pitchFamily="34" charset="0"/>
              </a:rPr>
              <a:t>Die demokratisch organisierten Produzentengemeinschaften bestimmen selbst im „Prämien Komitee“ über die Verwendung der Prämie, die in Gesundheit, Bildung, Umwelt, Produktivitätssteigerung oder Qualitätsverbesserung investiert wird. </a:t>
            </a:r>
          </a:p>
        </p:txBody>
      </p:sp>
      <p:pic>
        <p:nvPicPr>
          <p:cNvPr id="81922" name="Picture 2" descr="https://resources.fairtrade.net/filestore/2/0/1/7/5_11d5e1bc04a11a9/20175scr_c7f99bc8fdfc57d.jpg?v=2015-03-24+12%3A26%3A42"/>
          <p:cNvPicPr>
            <a:picLocks noGrp="1" noChangeAspect="1" noChangeArrowheads="1"/>
          </p:cNvPicPr>
          <p:nvPr>
            <p:ph type="pic" sz="quarter" idx="12"/>
          </p:nvPr>
        </p:nvPicPr>
        <p:blipFill>
          <a:blip r:embed="rId3" cstate="print"/>
          <a:srcRect l="6327" r="8206"/>
          <a:stretch>
            <a:fillRect/>
          </a:stretch>
        </p:blipFill>
        <p:spPr bwMode="auto">
          <a:xfrm>
            <a:off x="6624985" y="2916709"/>
            <a:ext cx="5904656" cy="4608512"/>
          </a:xfrm>
          <a:prstGeom prst="rect">
            <a:avLst/>
          </a:prstGeom>
          <a:noFill/>
        </p:spPr>
      </p:pic>
      <p:sp>
        <p:nvSpPr>
          <p:cNvPr id="10" name="Foliennummernplatzhalter 9"/>
          <p:cNvSpPr>
            <a:spLocks noGrp="1"/>
          </p:cNvSpPr>
          <p:nvPr>
            <p:ph type="sldNum" sz="quarter" idx="14"/>
          </p:nvPr>
        </p:nvSpPr>
        <p:spPr/>
        <p:txBody>
          <a:bodyPr/>
          <a:lstStyle/>
          <a:p>
            <a:fld id="{9E5BBBCA-82F5-469F-983F-0225BAAAFE5F}" type="slidenum">
              <a:rPr lang="de-DE" smtClean="0"/>
              <a:pPr/>
              <a:t>23</a:t>
            </a:fld>
            <a:endParaRPr lang="de-DE"/>
          </a:p>
        </p:txBody>
      </p:sp>
      <p:sp>
        <p:nvSpPr>
          <p:cNvPr id="11" name="Fußzeilenplatzhalter 10"/>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e-DE" dirty="0" smtClean="0"/>
              <a:t>Was bedeutet die Fairtrade-Prämie für Produzenten?</a:t>
            </a:r>
            <a:endParaRPr lang="de-DE" dirty="0"/>
          </a:p>
        </p:txBody>
      </p:sp>
      <p:sp>
        <p:nvSpPr>
          <p:cNvPr id="8" name="Textplatzhalter 7"/>
          <p:cNvSpPr>
            <a:spLocks noGrp="1"/>
          </p:cNvSpPr>
          <p:nvPr>
            <p:ph type="body" sz="quarter" idx="10"/>
          </p:nvPr>
        </p:nvSpPr>
        <p:spPr/>
        <p:txBody>
          <a:bodyPr/>
          <a:lstStyle/>
          <a:p>
            <a:r>
              <a:rPr lang="en-US" dirty="0" err="1" smtClean="0"/>
              <a:t>Methusela</a:t>
            </a:r>
            <a:r>
              <a:rPr lang="en-US" dirty="0" smtClean="0"/>
              <a:t> </a:t>
            </a:r>
            <a:r>
              <a:rPr lang="en-US" dirty="0" err="1" smtClean="0"/>
              <a:t>Ndonge</a:t>
            </a:r>
            <a:r>
              <a:rPr lang="en-US" dirty="0" smtClean="0"/>
              <a:t>, </a:t>
            </a:r>
            <a:r>
              <a:rPr lang="en-US" dirty="0" err="1" smtClean="0"/>
              <a:t>Arbeiter</a:t>
            </a:r>
            <a:r>
              <a:rPr lang="en-US" dirty="0" smtClean="0"/>
              <a:t> der </a:t>
            </a:r>
            <a:r>
              <a:rPr lang="en-US" dirty="0" err="1" smtClean="0"/>
              <a:t>Blumenfarm</a:t>
            </a:r>
            <a:r>
              <a:rPr lang="en-US" dirty="0" smtClean="0"/>
              <a:t> </a:t>
            </a:r>
            <a:r>
              <a:rPr lang="en-US" dirty="0" err="1" smtClean="0"/>
              <a:t>Waridi</a:t>
            </a:r>
            <a:r>
              <a:rPr lang="en-US" dirty="0" smtClean="0"/>
              <a:t> Limited </a:t>
            </a:r>
            <a:r>
              <a:rPr lang="en-US" dirty="0" err="1" smtClean="0"/>
              <a:t>nahe</a:t>
            </a:r>
            <a:r>
              <a:rPr lang="en-US" dirty="0" smtClean="0"/>
              <a:t> Nairobi, </a:t>
            </a:r>
            <a:r>
              <a:rPr lang="en-US" dirty="0" err="1" smtClean="0"/>
              <a:t>Kenia</a:t>
            </a:r>
            <a:r>
              <a:rPr lang="en-US" dirty="0" smtClean="0"/>
              <a:t>. </a:t>
            </a:r>
            <a:endParaRPr lang="de-DE" dirty="0"/>
          </a:p>
        </p:txBody>
      </p:sp>
      <p:sp>
        <p:nvSpPr>
          <p:cNvPr id="10" name="Textplatzhalter 9"/>
          <p:cNvSpPr>
            <a:spLocks noGrp="1"/>
          </p:cNvSpPr>
          <p:nvPr>
            <p:ph type="body" sz="quarter" idx="12"/>
          </p:nvPr>
        </p:nvSpPr>
        <p:spPr>
          <a:xfrm>
            <a:off x="7273057" y="3348757"/>
            <a:ext cx="4968156" cy="5112568"/>
          </a:xfrm>
        </p:spPr>
        <p:txBody>
          <a:bodyPr/>
          <a:lstStyle/>
          <a:p>
            <a:pPr marL="0" indent="0">
              <a:buNone/>
            </a:pPr>
            <a:r>
              <a:rPr lang="en-US" b="1" i="1" dirty="0" smtClean="0">
                <a:solidFill>
                  <a:srgbClr val="00B9E4"/>
                </a:solidFill>
                <a:latin typeface="+mn-lt"/>
              </a:rPr>
              <a:t>“ </a:t>
            </a:r>
            <a:r>
              <a:rPr lang="en-US" b="1" i="1" dirty="0" err="1" smtClean="0">
                <a:solidFill>
                  <a:srgbClr val="00B9E4"/>
                </a:solidFill>
                <a:latin typeface="+mn-lt"/>
              </a:rPr>
              <a:t>Ich</a:t>
            </a:r>
            <a:r>
              <a:rPr lang="en-US" b="1" i="1" dirty="0" smtClean="0">
                <a:solidFill>
                  <a:srgbClr val="00B9E4"/>
                </a:solidFill>
                <a:latin typeface="+mn-lt"/>
              </a:rPr>
              <a:t> </a:t>
            </a:r>
            <a:r>
              <a:rPr lang="en-US" b="1" i="1" dirty="0" err="1" smtClean="0">
                <a:solidFill>
                  <a:srgbClr val="00B9E4"/>
                </a:solidFill>
                <a:latin typeface="+mn-lt"/>
              </a:rPr>
              <a:t>habe</a:t>
            </a:r>
            <a:r>
              <a:rPr lang="en-US" b="1" i="1" dirty="0" smtClean="0">
                <a:solidFill>
                  <a:srgbClr val="00B9E4"/>
                </a:solidFill>
                <a:latin typeface="+mn-lt"/>
              </a:rPr>
              <a:t> mit </a:t>
            </a:r>
            <a:r>
              <a:rPr lang="en-US" b="1" i="1" dirty="0" err="1" smtClean="0">
                <a:solidFill>
                  <a:srgbClr val="00B9E4"/>
                </a:solidFill>
                <a:latin typeface="+mn-lt"/>
              </a:rPr>
              <a:t>Hilfe</a:t>
            </a:r>
            <a:r>
              <a:rPr lang="en-US" b="1" i="1" dirty="0" smtClean="0">
                <a:solidFill>
                  <a:srgbClr val="00B9E4"/>
                </a:solidFill>
                <a:latin typeface="+mn-lt"/>
              </a:rPr>
              <a:t> </a:t>
            </a:r>
            <a:r>
              <a:rPr lang="en-US" b="1" i="1" dirty="0" err="1" smtClean="0">
                <a:solidFill>
                  <a:srgbClr val="00B9E4"/>
                </a:solidFill>
                <a:latin typeface="+mn-lt"/>
              </a:rPr>
              <a:t>eines</a:t>
            </a:r>
            <a:r>
              <a:rPr lang="en-US" b="1" i="1" dirty="0" smtClean="0">
                <a:solidFill>
                  <a:srgbClr val="00B9E4"/>
                </a:solidFill>
                <a:latin typeface="+mn-lt"/>
              </a:rPr>
              <a:t> </a:t>
            </a:r>
            <a:r>
              <a:rPr lang="en-US" b="1" i="1" dirty="0" err="1" smtClean="0">
                <a:solidFill>
                  <a:srgbClr val="00B9E4"/>
                </a:solidFill>
                <a:latin typeface="+mn-lt"/>
              </a:rPr>
              <a:t>Darlehens</a:t>
            </a:r>
            <a:r>
              <a:rPr lang="en-US" b="1" i="1" dirty="0" smtClean="0">
                <a:solidFill>
                  <a:srgbClr val="00B9E4"/>
                </a:solidFill>
                <a:latin typeface="+mn-lt"/>
              </a:rPr>
              <a:t> aus der Fairtrade-</a:t>
            </a:r>
            <a:r>
              <a:rPr lang="en-US" b="1" i="1" dirty="0" err="1" smtClean="0">
                <a:solidFill>
                  <a:srgbClr val="00B9E4"/>
                </a:solidFill>
                <a:latin typeface="+mn-lt"/>
              </a:rPr>
              <a:t>Prämie</a:t>
            </a:r>
            <a:r>
              <a:rPr lang="en-US" b="1" i="1" dirty="0" smtClean="0">
                <a:solidFill>
                  <a:srgbClr val="00B9E4"/>
                </a:solidFill>
                <a:latin typeface="+mn-lt"/>
              </a:rPr>
              <a:t> </a:t>
            </a:r>
            <a:r>
              <a:rPr lang="en-US" b="1" i="1" dirty="0" err="1" smtClean="0">
                <a:solidFill>
                  <a:srgbClr val="00B9E4"/>
                </a:solidFill>
                <a:latin typeface="+mn-lt"/>
              </a:rPr>
              <a:t>ein</a:t>
            </a:r>
            <a:r>
              <a:rPr lang="en-US" b="1" i="1" dirty="0" smtClean="0">
                <a:solidFill>
                  <a:srgbClr val="00B9E4"/>
                </a:solidFill>
                <a:latin typeface="+mn-lt"/>
              </a:rPr>
              <a:t> </a:t>
            </a:r>
            <a:r>
              <a:rPr lang="en-US" b="1" i="1" dirty="0" err="1" smtClean="0">
                <a:solidFill>
                  <a:srgbClr val="00B9E4"/>
                </a:solidFill>
                <a:latin typeface="+mn-lt"/>
              </a:rPr>
              <a:t>Grundstück</a:t>
            </a:r>
            <a:r>
              <a:rPr lang="en-US" b="1" i="1" dirty="0" smtClean="0">
                <a:solidFill>
                  <a:srgbClr val="00B9E4"/>
                </a:solidFill>
                <a:latin typeface="+mn-lt"/>
              </a:rPr>
              <a:t> </a:t>
            </a:r>
            <a:r>
              <a:rPr lang="en-US" b="1" i="1" dirty="0" err="1" smtClean="0">
                <a:solidFill>
                  <a:srgbClr val="00B9E4"/>
                </a:solidFill>
                <a:latin typeface="+mn-lt"/>
              </a:rPr>
              <a:t>erworben</a:t>
            </a:r>
            <a:r>
              <a:rPr lang="en-US" b="1" i="1" dirty="0" smtClean="0">
                <a:solidFill>
                  <a:srgbClr val="00B9E4"/>
                </a:solidFill>
                <a:latin typeface="+mn-lt"/>
              </a:rPr>
              <a:t> und </a:t>
            </a:r>
            <a:r>
              <a:rPr lang="en-US" b="1" i="1" dirty="0" err="1" smtClean="0">
                <a:solidFill>
                  <a:srgbClr val="00B9E4"/>
                </a:solidFill>
                <a:latin typeface="+mn-lt"/>
              </a:rPr>
              <a:t>möchte</a:t>
            </a:r>
            <a:r>
              <a:rPr lang="en-US" b="1" i="1" dirty="0" smtClean="0">
                <a:solidFill>
                  <a:srgbClr val="00B9E4"/>
                </a:solidFill>
                <a:latin typeface="+mn-lt"/>
              </a:rPr>
              <a:t> </a:t>
            </a:r>
            <a:r>
              <a:rPr lang="en-US" b="1" i="1" dirty="0" err="1" smtClean="0">
                <a:solidFill>
                  <a:srgbClr val="00B9E4"/>
                </a:solidFill>
                <a:latin typeface="+mn-lt"/>
              </a:rPr>
              <a:t>Läden</a:t>
            </a:r>
            <a:r>
              <a:rPr lang="en-US" b="1" i="1" dirty="0" smtClean="0">
                <a:solidFill>
                  <a:srgbClr val="00B9E4"/>
                </a:solidFill>
                <a:latin typeface="+mn-lt"/>
              </a:rPr>
              <a:t> </a:t>
            </a:r>
            <a:r>
              <a:rPr lang="en-US" b="1" i="1" dirty="0" err="1" smtClean="0">
                <a:solidFill>
                  <a:srgbClr val="00B9E4"/>
                </a:solidFill>
                <a:latin typeface="+mn-lt"/>
              </a:rPr>
              <a:t>bauen</a:t>
            </a:r>
            <a:r>
              <a:rPr lang="en-US" b="1" i="1" dirty="0" smtClean="0">
                <a:solidFill>
                  <a:srgbClr val="00B9E4"/>
                </a:solidFill>
                <a:latin typeface="+mn-lt"/>
              </a:rPr>
              <a:t>, die </a:t>
            </a:r>
            <a:r>
              <a:rPr lang="en-US" b="1" i="1" dirty="0" err="1" smtClean="0">
                <a:solidFill>
                  <a:srgbClr val="00B9E4"/>
                </a:solidFill>
                <a:latin typeface="+mn-lt"/>
              </a:rPr>
              <a:t>ich</a:t>
            </a:r>
            <a:r>
              <a:rPr lang="en-US" b="1" i="1" dirty="0" smtClean="0">
                <a:solidFill>
                  <a:srgbClr val="00B9E4"/>
                </a:solidFill>
                <a:latin typeface="+mn-lt"/>
              </a:rPr>
              <a:t> </a:t>
            </a:r>
            <a:r>
              <a:rPr lang="en-US" b="1" i="1" dirty="0" err="1" smtClean="0">
                <a:solidFill>
                  <a:srgbClr val="00B9E4"/>
                </a:solidFill>
                <a:latin typeface="+mn-lt"/>
              </a:rPr>
              <a:t>vermieten</a:t>
            </a:r>
            <a:r>
              <a:rPr lang="en-US" b="1" i="1" dirty="0" smtClean="0">
                <a:solidFill>
                  <a:srgbClr val="00B9E4"/>
                </a:solidFill>
                <a:latin typeface="+mn-lt"/>
              </a:rPr>
              <a:t> </a:t>
            </a:r>
            <a:r>
              <a:rPr lang="en-US" b="1" i="1" dirty="0" err="1" smtClean="0">
                <a:solidFill>
                  <a:srgbClr val="00B9E4"/>
                </a:solidFill>
                <a:latin typeface="+mn-lt"/>
              </a:rPr>
              <a:t>kann</a:t>
            </a:r>
            <a:r>
              <a:rPr lang="en-US" b="1" i="1" dirty="0" smtClean="0">
                <a:solidFill>
                  <a:srgbClr val="00B9E4"/>
                </a:solidFill>
                <a:latin typeface="+mn-lt"/>
              </a:rPr>
              <a:t>. </a:t>
            </a:r>
            <a:r>
              <a:rPr lang="en-US" b="1" i="1" dirty="0" err="1" smtClean="0">
                <a:solidFill>
                  <a:srgbClr val="00B9E4"/>
                </a:solidFill>
                <a:latin typeface="+mn-lt"/>
              </a:rPr>
              <a:t>Ich</a:t>
            </a:r>
            <a:r>
              <a:rPr lang="en-US" b="1" i="1" dirty="0" smtClean="0">
                <a:solidFill>
                  <a:srgbClr val="00B9E4"/>
                </a:solidFill>
                <a:latin typeface="+mn-lt"/>
              </a:rPr>
              <a:t>  </a:t>
            </a:r>
            <a:r>
              <a:rPr lang="en-US" b="1" i="1" dirty="0" err="1" smtClean="0">
                <a:solidFill>
                  <a:srgbClr val="00B9E4"/>
                </a:solidFill>
                <a:latin typeface="+mn-lt"/>
              </a:rPr>
              <a:t>engagiere</a:t>
            </a:r>
            <a:r>
              <a:rPr lang="en-US" b="1" i="1" dirty="0" smtClean="0">
                <a:solidFill>
                  <a:srgbClr val="00B9E4"/>
                </a:solidFill>
                <a:latin typeface="+mn-lt"/>
              </a:rPr>
              <a:t> </a:t>
            </a:r>
            <a:r>
              <a:rPr lang="en-US" b="1" i="1" dirty="0" err="1" smtClean="0">
                <a:solidFill>
                  <a:srgbClr val="00B9E4"/>
                </a:solidFill>
                <a:latin typeface="+mn-lt"/>
              </a:rPr>
              <a:t>mich</a:t>
            </a:r>
            <a:r>
              <a:rPr lang="en-US" b="1" i="1" dirty="0" smtClean="0">
                <a:solidFill>
                  <a:srgbClr val="00B9E4"/>
                </a:solidFill>
                <a:latin typeface="+mn-lt"/>
              </a:rPr>
              <a:t> </a:t>
            </a:r>
            <a:r>
              <a:rPr lang="en-US" b="1" i="1" dirty="0" err="1" smtClean="0">
                <a:solidFill>
                  <a:srgbClr val="00B9E4"/>
                </a:solidFill>
                <a:latin typeface="+mn-lt"/>
              </a:rPr>
              <a:t>sehr</a:t>
            </a:r>
            <a:r>
              <a:rPr lang="en-US" b="1" i="1" dirty="0" smtClean="0">
                <a:solidFill>
                  <a:srgbClr val="00B9E4"/>
                </a:solidFill>
                <a:latin typeface="+mn-lt"/>
              </a:rPr>
              <a:t> in </a:t>
            </a:r>
            <a:r>
              <a:rPr lang="en-US" b="1" i="1" dirty="0" err="1" smtClean="0">
                <a:solidFill>
                  <a:srgbClr val="00B9E4"/>
                </a:solidFill>
                <a:latin typeface="+mn-lt"/>
              </a:rPr>
              <a:t>meiner</a:t>
            </a:r>
            <a:r>
              <a:rPr lang="en-US" b="1" i="1" dirty="0" smtClean="0">
                <a:solidFill>
                  <a:srgbClr val="00B9E4"/>
                </a:solidFill>
                <a:latin typeface="+mn-lt"/>
              </a:rPr>
              <a:t> </a:t>
            </a:r>
            <a:r>
              <a:rPr lang="en-US" b="1" i="1" dirty="0" err="1" smtClean="0">
                <a:solidFill>
                  <a:srgbClr val="00B9E4"/>
                </a:solidFill>
                <a:latin typeface="+mn-lt"/>
              </a:rPr>
              <a:t>Gemeinde</a:t>
            </a:r>
            <a:r>
              <a:rPr lang="en-US" b="1" i="1" dirty="0" smtClean="0">
                <a:solidFill>
                  <a:srgbClr val="00B9E4"/>
                </a:solidFill>
                <a:latin typeface="+mn-lt"/>
              </a:rPr>
              <a:t> und plane, </a:t>
            </a:r>
            <a:r>
              <a:rPr lang="en-US" b="1" i="1" dirty="0" err="1" smtClean="0">
                <a:solidFill>
                  <a:srgbClr val="00B9E4"/>
                </a:solidFill>
                <a:latin typeface="+mn-lt"/>
              </a:rPr>
              <a:t>hier</a:t>
            </a:r>
            <a:r>
              <a:rPr lang="en-US" b="1" i="1" dirty="0" smtClean="0">
                <a:solidFill>
                  <a:srgbClr val="00B9E4"/>
                </a:solidFill>
                <a:latin typeface="+mn-lt"/>
              </a:rPr>
              <a:t> </a:t>
            </a:r>
            <a:r>
              <a:rPr lang="en-US" b="1" i="1" dirty="0" err="1" smtClean="0">
                <a:solidFill>
                  <a:srgbClr val="00B9E4"/>
                </a:solidFill>
                <a:latin typeface="+mn-lt"/>
              </a:rPr>
              <a:t>eine</a:t>
            </a:r>
            <a:r>
              <a:rPr lang="en-US" b="1" i="1" dirty="0" smtClean="0">
                <a:solidFill>
                  <a:srgbClr val="00B9E4"/>
                </a:solidFill>
                <a:latin typeface="+mn-lt"/>
              </a:rPr>
              <a:t> </a:t>
            </a:r>
            <a:r>
              <a:rPr lang="en-US" b="1" i="1" dirty="0" err="1" smtClean="0">
                <a:solidFill>
                  <a:srgbClr val="00B9E4"/>
                </a:solidFill>
                <a:latin typeface="+mn-lt"/>
              </a:rPr>
              <a:t>Baumschule</a:t>
            </a:r>
            <a:r>
              <a:rPr lang="en-US" b="1" i="1" dirty="0" smtClean="0">
                <a:solidFill>
                  <a:srgbClr val="00B9E4"/>
                </a:solidFill>
                <a:latin typeface="+mn-lt"/>
              </a:rPr>
              <a:t> </a:t>
            </a:r>
            <a:r>
              <a:rPr lang="en-US" b="1" i="1" dirty="0" err="1" smtClean="0">
                <a:solidFill>
                  <a:srgbClr val="00B9E4"/>
                </a:solidFill>
                <a:latin typeface="+mn-lt"/>
              </a:rPr>
              <a:t>zu</a:t>
            </a:r>
            <a:r>
              <a:rPr lang="en-US" b="1" i="1" dirty="0" smtClean="0">
                <a:solidFill>
                  <a:srgbClr val="00B9E4"/>
                </a:solidFill>
                <a:latin typeface="+mn-lt"/>
              </a:rPr>
              <a:t> </a:t>
            </a:r>
            <a:r>
              <a:rPr lang="en-US" b="1" i="1" dirty="0" err="1" smtClean="0">
                <a:solidFill>
                  <a:srgbClr val="00B9E4"/>
                </a:solidFill>
                <a:latin typeface="+mn-lt"/>
              </a:rPr>
              <a:t>eröffnen</a:t>
            </a:r>
            <a:r>
              <a:rPr lang="en-US" b="1" i="1" dirty="0" smtClean="0">
                <a:solidFill>
                  <a:srgbClr val="00B9E4"/>
                </a:solidFill>
                <a:latin typeface="+mn-lt"/>
              </a:rPr>
              <a:t>. </a:t>
            </a:r>
            <a:endParaRPr lang="de-DE" b="1" i="1" dirty="0" smtClean="0">
              <a:solidFill>
                <a:srgbClr val="00B9E4"/>
              </a:solidFill>
              <a:latin typeface="+mn-lt"/>
            </a:endParaRPr>
          </a:p>
          <a:p>
            <a:pPr marL="0" indent="0">
              <a:buNone/>
            </a:pPr>
            <a:r>
              <a:rPr lang="de-DE" dirty="0" smtClean="0"/>
              <a:t>Arbeiter der </a:t>
            </a:r>
            <a:r>
              <a:rPr lang="de-DE" dirty="0" err="1" smtClean="0"/>
              <a:t>Waridi</a:t>
            </a:r>
            <a:r>
              <a:rPr lang="de-DE" dirty="0" smtClean="0"/>
              <a:t>-Blumenfarm nutzen die Fairtrade-Prämie u.a., um zinslose Darlehen im Rahmen eines Programms zur Verbesserung des Lebensstandards zu vergeben.  </a:t>
            </a:r>
            <a:endParaRPr lang="de-DE" dirty="0"/>
          </a:p>
        </p:txBody>
      </p:sp>
      <p:pic>
        <p:nvPicPr>
          <p:cNvPr id="71682" name="Picture 2" descr="https://resources.fairtrade.net/filestore/1/8/1/7/6_afd45b1a514dcd6/18176scr_62c85e932656d09.jpg?v=2014-10-23+11%3A14%3A08"/>
          <p:cNvPicPr>
            <a:picLocks noGrp="1" noChangeAspect="1" noChangeArrowheads="1"/>
          </p:cNvPicPr>
          <p:nvPr>
            <p:ph type="pic" sz="quarter" idx="11"/>
          </p:nvPr>
        </p:nvPicPr>
        <p:blipFill>
          <a:blip r:embed="rId3" cstate="print"/>
          <a:srcRect l="10986" r="10986"/>
          <a:stretch>
            <a:fillRect/>
          </a:stretch>
        </p:blipFill>
        <p:spPr bwMode="auto">
          <a:prstGeom prst="rect">
            <a:avLst/>
          </a:prstGeom>
          <a:noFill/>
        </p:spPr>
      </p:pic>
      <p:sp>
        <p:nvSpPr>
          <p:cNvPr id="11" name="Foliennummernplatzhalter 10"/>
          <p:cNvSpPr>
            <a:spLocks noGrp="1"/>
          </p:cNvSpPr>
          <p:nvPr>
            <p:ph type="sldNum" sz="quarter" idx="14"/>
          </p:nvPr>
        </p:nvSpPr>
        <p:spPr/>
        <p:txBody>
          <a:bodyPr/>
          <a:lstStyle/>
          <a:p>
            <a:fld id="{9E5BBBCA-82F5-469F-983F-0225BAAAFE5F}" type="slidenum">
              <a:rPr lang="de-DE" smtClean="0"/>
              <a:pPr/>
              <a:t>24</a:t>
            </a:fld>
            <a:endParaRPr lang="de-DE"/>
          </a:p>
        </p:txBody>
      </p:sp>
      <p:sp>
        <p:nvSpPr>
          <p:cNvPr id="12" name="Fußzeilenplatzhalter 11"/>
          <p:cNvSpPr>
            <a:spLocks noGrp="1"/>
          </p:cNvSpPr>
          <p:nvPr>
            <p:ph type="ftr" sz="quarter" idx="15"/>
          </p:nvPr>
        </p:nvSpPr>
        <p:spPr/>
        <p:txBody>
          <a:bodyPr/>
          <a:lstStyle/>
          <a:p>
            <a:r>
              <a:rPr lang="de-DE" smtClean="0"/>
              <a:t>Fairtrade - HANDEL NEU DENKEN</a:t>
            </a:r>
            <a:endParaRPr 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WICHTIGE STANDARDINHALTE</a:t>
            </a:r>
            <a:endParaRPr lang="de-DE" dirty="0"/>
          </a:p>
        </p:txBody>
      </p:sp>
      <p:sp>
        <p:nvSpPr>
          <p:cNvPr id="7" name="Textplatzhalter 6"/>
          <p:cNvSpPr>
            <a:spLocks noGrp="1"/>
          </p:cNvSpPr>
          <p:nvPr>
            <p:ph type="body" sz="quarter" idx="10"/>
          </p:nvPr>
        </p:nvSpPr>
        <p:spPr>
          <a:xfrm>
            <a:off x="288281" y="1764581"/>
            <a:ext cx="6769041" cy="576039"/>
          </a:xfrm>
        </p:spPr>
        <p:txBody>
          <a:bodyPr/>
          <a:lstStyle/>
          <a:p>
            <a:r>
              <a:rPr lang="de-DE" dirty="0" smtClean="0"/>
              <a:t>LANGFRISTIGE HANDELSPARTNERSCHAFTEN</a:t>
            </a:r>
            <a:endParaRPr lang="de-DE" dirty="0"/>
          </a:p>
        </p:txBody>
      </p:sp>
      <p:sp>
        <p:nvSpPr>
          <p:cNvPr id="8" name="Textplatzhalter 7"/>
          <p:cNvSpPr>
            <a:spLocks noGrp="1"/>
          </p:cNvSpPr>
          <p:nvPr>
            <p:ph type="body" sz="quarter" idx="11"/>
          </p:nvPr>
        </p:nvSpPr>
        <p:spPr>
          <a:xfrm>
            <a:off x="360289" y="2916709"/>
            <a:ext cx="6479886" cy="5905029"/>
          </a:xfrm>
        </p:spPr>
        <p:txBody>
          <a:bodyPr/>
          <a:lstStyle/>
          <a:p>
            <a:pPr marL="342900" lvl="3" indent="-342900">
              <a:buClr>
                <a:srgbClr val="00B9E4"/>
              </a:buClr>
              <a:buFont typeface="Arial" pitchFamily="34" charset="0"/>
              <a:buChar char="•"/>
            </a:pPr>
            <a:r>
              <a:rPr lang="de-DE" altLang="de-DE" sz="2500" dirty="0" smtClean="0">
                <a:cs typeface="Arial" pitchFamily="34" charset="0"/>
              </a:rPr>
              <a:t>Fairtrade verschafft den Produzenten Zugang zu Weltmärkten und einen besseren Einblick in das Geschehen auf diesen Märkten. </a:t>
            </a:r>
          </a:p>
          <a:p>
            <a:pPr marL="342900" lvl="3" indent="-342900">
              <a:buClr>
                <a:srgbClr val="00B9E4"/>
              </a:buClr>
              <a:buFont typeface="Arial" pitchFamily="34" charset="0"/>
              <a:buChar char="•"/>
            </a:pPr>
            <a:endParaRPr lang="de-DE" altLang="de-DE" sz="2500" dirty="0" smtClean="0">
              <a:cs typeface="Arial" pitchFamily="34" charset="0"/>
            </a:endParaRPr>
          </a:p>
          <a:p>
            <a:pPr marL="342900" lvl="3" indent="-342900">
              <a:buClr>
                <a:srgbClr val="00B9E4"/>
              </a:buClr>
              <a:buFont typeface="Arial" pitchFamily="34" charset="0"/>
              <a:buChar char="•"/>
            </a:pPr>
            <a:r>
              <a:rPr lang="de-DE" altLang="de-DE" sz="2500" dirty="0" smtClean="0">
                <a:cs typeface="Arial" pitchFamily="34" charset="0"/>
              </a:rPr>
              <a:t>Ziel von Fairtrade ist es, Fairtrade-Produkte so direkt wie möglich und im besten Falle ohne Zwischenhändler zu vertreiben. </a:t>
            </a:r>
          </a:p>
          <a:p>
            <a:pPr marL="342900" lvl="3" indent="-342900">
              <a:buClr>
                <a:srgbClr val="00B9E4"/>
              </a:buClr>
              <a:buFont typeface="Arial" pitchFamily="34" charset="0"/>
              <a:buChar char="•"/>
            </a:pPr>
            <a:endParaRPr lang="de-DE" altLang="de-DE" sz="2500" dirty="0" smtClean="0">
              <a:cs typeface="Arial" pitchFamily="34" charset="0"/>
            </a:endParaRPr>
          </a:p>
          <a:p>
            <a:pPr marL="342900" lvl="3" indent="-342900">
              <a:buClr>
                <a:srgbClr val="00B9E4"/>
              </a:buClr>
              <a:buFont typeface="Arial" pitchFamily="34" charset="0"/>
              <a:buChar char="•"/>
            </a:pPr>
            <a:r>
              <a:rPr lang="de-DE" altLang="de-DE" sz="2500" dirty="0" smtClean="0">
                <a:cs typeface="Arial" pitchFamily="34" charset="0"/>
              </a:rPr>
              <a:t>Alle Fairtrade-Vertragspartner erklären sich zu langfristigen Handelsbeziehungen bereit</a:t>
            </a:r>
            <a:r>
              <a:rPr lang="de-DE" altLang="de-DE" sz="2500" dirty="0" smtClean="0">
                <a:solidFill>
                  <a:srgbClr val="9A9B9C"/>
                </a:solidFill>
                <a:cs typeface="Arial" pitchFamily="34" charset="0"/>
              </a:rPr>
              <a:t>. </a:t>
            </a:r>
          </a:p>
        </p:txBody>
      </p:sp>
      <p:pic>
        <p:nvPicPr>
          <p:cNvPr id="74754" name="Picture 2" descr="https://resources.fairtrade.net/filestore/1/8/7/6/4_cf5eefeca0cd36d/18764scr_99083f6ee8e7578.jpg?v=2014-12-18+16%3A45%3A25"/>
          <p:cNvPicPr>
            <a:picLocks noGrp="1" noChangeAspect="1" noChangeArrowheads="1"/>
          </p:cNvPicPr>
          <p:nvPr>
            <p:ph type="pic" sz="quarter" idx="12"/>
          </p:nvPr>
        </p:nvPicPr>
        <p:blipFill>
          <a:blip r:embed="rId3" cstate="print"/>
          <a:srcRect l="23662" r="23662"/>
          <a:stretch>
            <a:fillRect/>
          </a:stretch>
        </p:blipFill>
        <p:spPr bwMode="auto">
          <a:prstGeom prst="rect">
            <a:avLst/>
          </a:prstGeom>
          <a:noFill/>
        </p:spPr>
      </p:pic>
      <p:sp>
        <p:nvSpPr>
          <p:cNvPr id="10" name="Foliennummernplatzhalter 9"/>
          <p:cNvSpPr>
            <a:spLocks noGrp="1"/>
          </p:cNvSpPr>
          <p:nvPr>
            <p:ph type="sldNum" sz="quarter" idx="14"/>
          </p:nvPr>
        </p:nvSpPr>
        <p:spPr/>
        <p:txBody>
          <a:bodyPr/>
          <a:lstStyle/>
          <a:p>
            <a:fld id="{9E5BBBCA-82F5-469F-983F-0225BAAAFE5F}" type="slidenum">
              <a:rPr lang="de-DE" smtClean="0"/>
              <a:pPr/>
              <a:t>25</a:t>
            </a:fld>
            <a:endParaRPr lang="de-DE"/>
          </a:p>
        </p:txBody>
      </p:sp>
      <p:sp>
        <p:nvSpPr>
          <p:cNvPr id="11" name="Fußzeilenplatzhalter 10"/>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88281" y="252413"/>
            <a:ext cx="10801199" cy="1152128"/>
          </a:xfrm>
        </p:spPr>
        <p:txBody>
          <a:bodyPr/>
          <a:lstStyle/>
          <a:p>
            <a:r>
              <a:rPr lang="en-US" dirty="0" smtClean="0"/>
              <a:t>WAS BEDEUTET EINE LANGFRISTIGE HANDELSPARTNERSCHAFT FÜR PRODUZENTEN?</a:t>
            </a:r>
            <a:endParaRPr lang="de-DE" dirty="0"/>
          </a:p>
        </p:txBody>
      </p:sp>
      <p:sp>
        <p:nvSpPr>
          <p:cNvPr id="7" name="Textplatzhalter 6"/>
          <p:cNvSpPr>
            <a:spLocks noGrp="1"/>
          </p:cNvSpPr>
          <p:nvPr>
            <p:ph type="body" sz="quarter" idx="10"/>
          </p:nvPr>
        </p:nvSpPr>
        <p:spPr/>
        <p:txBody>
          <a:bodyPr/>
          <a:lstStyle/>
          <a:p>
            <a:r>
              <a:rPr lang="de-DE" dirty="0" smtClean="0"/>
              <a:t>Erick </a:t>
            </a:r>
            <a:r>
              <a:rPr lang="de-DE" dirty="0" err="1" smtClean="0"/>
              <a:t>Almanzar</a:t>
            </a:r>
            <a:r>
              <a:rPr lang="de-DE" dirty="0" smtClean="0"/>
              <a:t>, Mitglied der Bananenkooperative BANELINO, Dom. Republik</a:t>
            </a:r>
            <a:endParaRPr lang="de-DE" dirty="0"/>
          </a:p>
        </p:txBody>
      </p:sp>
      <p:pic>
        <p:nvPicPr>
          <p:cNvPr id="73730" name="Picture 2" descr="https://resources.fairtrade.net/filestore/1/8/7/2/3_e990cdf64731d44/18723scr_6289869d09046ab.jpg?v=2014-12-18+16%3A38%3A21"/>
          <p:cNvPicPr>
            <a:picLocks noGrp="1" noChangeAspect="1" noChangeArrowheads="1"/>
          </p:cNvPicPr>
          <p:nvPr>
            <p:ph type="pic" sz="quarter" idx="11"/>
          </p:nvPr>
        </p:nvPicPr>
        <p:blipFill>
          <a:blip r:embed="rId3" cstate="print"/>
          <a:srcRect l="10986" r="10986"/>
          <a:stretch>
            <a:fillRect/>
          </a:stretch>
        </p:blipFill>
        <p:spPr bwMode="auto">
          <a:prstGeom prst="rect">
            <a:avLst/>
          </a:prstGeom>
          <a:noFill/>
        </p:spPr>
      </p:pic>
      <p:sp>
        <p:nvSpPr>
          <p:cNvPr id="8" name="Textplatzhalter 7"/>
          <p:cNvSpPr>
            <a:spLocks noGrp="1"/>
          </p:cNvSpPr>
          <p:nvPr>
            <p:ph type="body" sz="quarter" idx="12"/>
          </p:nvPr>
        </p:nvSpPr>
        <p:spPr>
          <a:xfrm>
            <a:off x="7273057" y="3852813"/>
            <a:ext cx="4968156" cy="4608512"/>
          </a:xfrm>
        </p:spPr>
        <p:txBody>
          <a:bodyPr/>
          <a:lstStyle/>
          <a:p>
            <a:pPr marL="0" indent="0">
              <a:buNone/>
            </a:pPr>
            <a:r>
              <a:rPr lang="de-DE" b="1" i="1" dirty="0" smtClean="0">
                <a:solidFill>
                  <a:srgbClr val="00B9E4"/>
                </a:solidFill>
                <a:latin typeface="+mn-lt"/>
              </a:rPr>
              <a:t>„Ich profitiere als Kleinbauer von der ökonomischen Sicherheit, die ich dadurch habe, dass ich 100 % meiner Öko- und Fairtrade zertifizierten Bananen verkaufen kann.“</a:t>
            </a:r>
          </a:p>
        </p:txBody>
      </p:sp>
      <p:sp>
        <p:nvSpPr>
          <p:cNvPr id="10" name="Foliennummernplatzhalter 9"/>
          <p:cNvSpPr>
            <a:spLocks noGrp="1"/>
          </p:cNvSpPr>
          <p:nvPr>
            <p:ph type="sldNum" sz="quarter" idx="14"/>
          </p:nvPr>
        </p:nvSpPr>
        <p:spPr/>
        <p:txBody>
          <a:bodyPr/>
          <a:lstStyle/>
          <a:p>
            <a:fld id="{9E5BBBCA-82F5-469F-983F-0225BAAAFE5F}" type="slidenum">
              <a:rPr lang="de-DE" smtClean="0"/>
              <a:pPr/>
              <a:t>26</a:t>
            </a:fld>
            <a:endParaRPr lang="de-DE"/>
          </a:p>
        </p:txBody>
      </p:sp>
      <p:sp>
        <p:nvSpPr>
          <p:cNvPr id="11" name="Fußzeilenplatzhalter 10"/>
          <p:cNvSpPr>
            <a:spLocks noGrp="1"/>
          </p:cNvSpPr>
          <p:nvPr>
            <p:ph type="ftr" sz="quarter" idx="15"/>
          </p:nvPr>
        </p:nvSpPr>
        <p:spPr/>
        <p:txBody>
          <a:bodyPr/>
          <a:lstStyle/>
          <a:p>
            <a:r>
              <a:rPr lang="de-DE" smtClean="0"/>
              <a:t>Fairtrade - HANDEL NEU DENKEN</a:t>
            </a:r>
            <a:endParaRPr lang="de-D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WICHTIGE STANDARDINHALTE</a:t>
            </a:r>
            <a:endParaRPr lang="de-DE" dirty="0"/>
          </a:p>
        </p:txBody>
      </p:sp>
      <p:sp>
        <p:nvSpPr>
          <p:cNvPr id="7" name="Textplatzhalter 6"/>
          <p:cNvSpPr>
            <a:spLocks noGrp="1"/>
          </p:cNvSpPr>
          <p:nvPr>
            <p:ph type="body" sz="quarter" idx="10"/>
          </p:nvPr>
        </p:nvSpPr>
        <p:spPr>
          <a:xfrm>
            <a:off x="432297" y="1764581"/>
            <a:ext cx="6480646" cy="936104"/>
          </a:xfrm>
        </p:spPr>
        <p:txBody>
          <a:bodyPr/>
          <a:lstStyle/>
          <a:p>
            <a:r>
              <a:rPr lang="de-DE" dirty="0" smtClean="0"/>
              <a:t>Bessere Arbeitsbedingungen für Arbeiterinnen und Arbeiter</a:t>
            </a:r>
            <a:endParaRPr lang="de-DE" dirty="0"/>
          </a:p>
        </p:txBody>
      </p:sp>
      <p:sp>
        <p:nvSpPr>
          <p:cNvPr id="8" name="Textplatzhalter 7"/>
          <p:cNvSpPr>
            <a:spLocks noGrp="1"/>
          </p:cNvSpPr>
          <p:nvPr>
            <p:ph type="body" sz="quarter" idx="11"/>
          </p:nvPr>
        </p:nvSpPr>
        <p:spPr>
          <a:xfrm>
            <a:off x="360289" y="2772693"/>
            <a:ext cx="6479886" cy="6049045"/>
          </a:xfrm>
        </p:spPr>
        <p:txBody>
          <a:bodyPr/>
          <a:lstStyle/>
          <a:p>
            <a:pPr marL="342900" lvl="3" indent="-342900">
              <a:buClr>
                <a:srgbClr val="00B9E4"/>
              </a:buClr>
              <a:buFont typeface="Arial" pitchFamily="34" charset="0"/>
              <a:buChar char="•"/>
            </a:pPr>
            <a:r>
              <a:rPr lang="de-DE" altLang="de-DE" sz="2500" dirty="0" smtClean="0">
                <a:cs typeface="Arial" pitchFamily="34" charset="0"/>
              </a:rPr>
              <a:t>Die Arbeiterinnen und Arbeiter profitieren von  geregelten, gesundheitsschonenden Arbeitsbedingungen, Förderung gewerkschaftlicher Organisation, Diskriminierungs- und Ausbeutungsverbot.</a:t>
            </a:r>
          </a:p>
          <a:p>
            <a:pPr marL="342900" lvl="3" indent="-342900">
              <a:buClr>
                <a:srgbClr val="00B9E4"/>
              </a:buClr>
              <a:buFont typeface="Arial" pitchFamily="34" charset="0"/>
              <a:buChar char="•"/>
            </a:pPr>
            <a:r>
              <a:rPr lang="de-DE" altLang="de-DE" sz="2500" dirty="0" smtClean="0">
                <a:cs typeface="Arial" pitchFamily="34" charset="0"/>
              </a:rPr>
              <a:t>Zahlung des gesetzlichen Mindestlohns für Arbeiter und Arbeiterinnen und eine schrittweisen Anhebung bis zum existenzsichernden Lohn. </a:t>
            </a:r>
          </a:p>
          <a:p>
            <a:pPr marL="342900" lvl="3" indent="-342900">
              <a:buClr>
                <a:srgbClr val="00B9E4"/>
              </a:buClr>
              <a:buFont typeface="Arial" pitchFamily="34" charset="0"/>
              <a:buChar char="•"/>
            </a:pPr>
            <a:r>
              <a:rPr lang="de-DE" sz="2500" dirty="0" smtClean="0"/>
              <a:t>Durch ein demokratisch gewähltes Arbeitergremium – das </a:t>
            </a:r>
            <a:r>
              <a:rPr lang="de-DE" sz="2500" dirty="0" err="1" smtClean="0"/>
              <a:t>Fairtrade</a:t>
            </a:r>
            <a:r>
              <a:rPr lang="de-DE" sz="2500" dirty="0" smtClean="0"/>
              <a:t>-Prämienkomitee – können sie selbstbestimmt entscheiden, in welche Projekte die Fairtrade-Prämie investiert werden soll.</a:t>
            </a:r>
            <a:endParaRPr lang="de-DE" altLang="de-DE" sz="2500" dirty="0" smtClean="0">
              <a:cs typeface="Arial" pitchFamily="34" charset="0"/>
            </a:endParaRPr>
          </a:p>
        </p:txBody>
      </p:sp>
      <p:pic>
        <p:nvPicPr>
          <p:cNvPr id="72710" name="Picture 6" descr="Vollbild-Vorschau"/>
          <p:cNvPicPr>
            <a:picLocks noGrp="1" noChangeAspect="1" noChangeArrowheads="1"/>
          </p:cNvPicPr>
          <p:nvPr>
            <p:ph type="pic" sz="quarter" idx="12"/>
          </p:nvPr>
        </p:nvPicPr>
        <p:blipFill>
          <a:blip r:embed="rId3" cstate="print"/>
          <a:srcRect t="9430" b="9430"/>
          <a:stretch>
            <a:fillRect/>
          </a:stretch>
        </p:blipFill>
        <p:spPr bwMode="auto">
          <a:xfrm>
            <a:off x="6913563" y="1800225"/>
            <a:ext cx="5759450" cy="7019925"/>
          </a:xfrm>
          <a:prstGeom prst="rect">
            <a:avLst/>
          </a:prstGeom>
          <a:noFill/>
        </p:spPr>
      </p:pic>
      <p:sp>
        <p:nvSpPr>
          <p:cNvPr id="10" name="Foliennummernplatzhalter 9"/>
          <p:cNvSpPr>
            <a:spLocks noGrp="1"/>
          </p:cNvSpPr>
          <p:nvPr>
            <p:ph type="sldNum" sz="quarter" idx="14"/>
          </p:nvPr>
        </p:nvSpPr>
        <p:spPr/>
        <p:txBody>
          <a:bodyPr/>
          <a:lstStyle/>
          <a:p>
            <a:fld id="{9E5BBBCA-82F5-469F-983F-0225BAAAFE5F}" type="slidenum">
              <a:rPr lang="de-DE" smtClean="0"/>
              <a:pPr/>
              <a:t>27</a:t>
            </a:fld>
            <a:endParaRPr lang="de-DE"/>
          </a:p>
        </p:txBody>
      </p:sp>
      <p:sp>
        <p:nvSpPr>
          <p:cNvPr id="11" name="Fußzeilenplatzhalter 10"/>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360289" y="252413"/>
            <a:ext cx="10801199" cy="1152128"/>
          </a:xfrm>
        </p:spPr>
        <p:txBody>
          <a:bodyPr/>
          <a:lstStyle/>
          <a:p>
            <a:r>
              <a:rPr lang="de-DE" dirty="0" smtClean="0"/>
              <a:t>WAS BEDEUTEN BESSERE ARBEITSBEDINGUNGEN FÜR DIE BESCHÄFTIGEN?</a:t>
            </a:r>
            <a:endParaRPr lang="de-DE" dirty="0"/>
          </a:p>
        </p:txBody>
      </p:sp>
      <p:sp>
        <p:nvSpPr>
          <p:cNvPr id="3" name="Textplatzhalter 2"/>
          <p:cNvSpPr>
            <a:spLocks noGrp="1"/>
          </p:cNvSpPr>
          <p:nvPr>
            <p:ph type="body" sz="quarter" idx="10"/>
          </p:nvPr>
        </p:nvSpPr>
        <p:spPr/>
        <p:txBody>
          <a:bodyPr/>
          <a:lstStyle/>
          <a:p>
            <a:r>
              <a:rPr lang="de-DE" dirty="0" smtClean="0"/>
              <a:t>Esther </a:t>
            </a:r>
            <a:r>
              <a:rPr lang="de-DE" dirty="0" err="1" smtClean="0"/>
              <a:t>Wangari</a:t>
            </a:r>
            <a:r>
              <a:rPr lang="de-DE" dirty="0" smtClean="0"/>
              <a:t>, Senior </a:t>
            </a:r>
            <a:r>
              <a:rPr lang="de-DE" dirty="0" err="1" smtClean="0"/>
              <a:t>supervisor</a:t>
            </a:r>
            <a:r>
              <a:rPr lang="de-DE" dirty="0" smtClean="0"/>
              <a:t>, Panda Blumenfarm, Kenia </a:t>
            </a:r>
            <a:endParaRPr lang="de-DE" dirty="0"/>
          </a:p>
        </p:txBody>
      </p:sp>
      <p:sp>
        <p:nvSpPr>
          <p:cNvPr id="9" name="Bildplatzhalter 8"/>
          <p:cNvSpPr>
            <a:spLocks noGrp="1"/>
          </p:cNvSpPr>
          <p:nvPr>
            <p:ph type="pic" sz="quarter" idx="11"/>
          </p:nvPr>
        </p:nvSpPr>
        <p:spPr>
          <a:xfrm>
            <a:off x="360363" y="2736000"/>
            <a:ext cx="4176390" cy="5724000"/>
          </a:xfrm>
        </p:spPr>
      </p:sp>
      <p:sp>
        <p:nvSpPr>
          <p:cNvPr id="10" name="Textplatzhalter 9"/>
          <p:cNvSpPr>
            <a:spLocks noGrp="1"/>
          </p:cNvSpPr>
          <p:nvPr>
            <p:ph type="body" sz="quarter" idx="12"/>
          </p:nvPr>
        </p:nvSpPr>
        <p:spPr>
          <a:xfrm>
            <a:off x="5760889" y="3276749"/>
            <a:ext cx="6048672" cy="4464496"/>
          </a:xfrm>
        </p:spPr>
        <p:txBody>
          <a:bodyPr/>
          <a:lstStyle/>
          <a:p>
            <a:pPr marL="0" indent="0">
              <a:buNone/>
            </a:pPr>
            <a:r>
              <a:rPr lang="de-DE" sz="2800" b="1" i="1" dirty="0" smtClean="0">
                <a:solidFill>
                  <a:srgbClr val="00B9E4"/>
                </a:solidFill>
              </a:rPr>
              <a:t>„Die Frauen hier haben vier Monate Mutterschutz. Außerdem dürfen Sie in der Schwangerschaft und drei Monate nachdem sie aus dem Mutterschutz zurück sind nur leichte Aufgaben (</a:t>
            </a:r>
            <a:r>
              <a:rPr lang="de-DE" sz="2800" b="1" i="1" dirty="0" err="1" smtClean="0">
                <a:solidFill>
                  <a:srgbClr val="00B9E4"/>
                </a:solidFill>
              </a:rPr>
              <a:t>light</a:t>
            </a:r>
            <a:r>
              <a:rPr lang="de-DE" sz="2800" b="1" i="1" dirty="0" smtClean="0">
                <a:solidFill>
                  <a:srgbClr val="00B9E4"/>
                </a:solidFill>
              </a:rPr>
              <a:t> </a:t>
            </a:r>
            <a:r>
              <a:rPr lang="de-DE" sz="2800" b="1" i="1" dirty="0" err="1" smtClean="0">
                <a:solidFill>
                  <a:srgbClr val="00B9E4"/>
                </a:solidFill>
              </a:rPr>
              <a:t>duty</a:t>
            </a:r>
            <a:r>
              <a:rPr lang="de-DE" sz="2800" b="1" i="1" dirty="0" smtClean="0">
                <a:solidFill>
                  <a:srgbClr val="00B9E4"/>
                </a:solidFill>
              </a:rPr>
              <a:t>) erledigen und neun Monate lang haben sie früher frei zum Stillen. Auf anderen Farmen wird auf so etwas nicht geachtet.“</a:t>
            </a:r>
          </a:p>
        </p:txBody>
      </p:sp>
      <p:pic>
        <p:nvPicPr>
          <p:cNvPr id="2051" name="Picture 3" descr="H:\Fotos\Produzenten (CDs 02)\Blumen\2009_01_Pandaflowers_Kenia_H.Fiebig_alleRechte_keine Lizenznehmer\pandaflowers_esther_wangari_3.JPG"/>
          <p:cNvPicPr>
            <a:picLocks noChangeAspect="1" noChangeArrowheads="1"/>
          </p:cNvPicPr>
          <p:nvPr/>
        </p:nvPicPr>
        <p:blipFill>
          <a:blip r:embed="rId3" cstate="print"/>
          <a:srcRect l="55555" t="15770" r="13335" b="18275"/>
          <a:stretch>
            <a:fillRect/>
          </a:stretch>
        </p:blipFill>
        <p:spPr bwMode="auto">
          <a:xfrm>
            <a:off x="792337" y="2772693"/>
            <a:ext cx="4032448" cy="5688632"/>
          </a:xfrm>
          <a:prstGeom prst="rect">
            <a:avLst/>
          </a:prstGeom>
          <a:noFill/>
        </p:spPr>
      </p:pic>
      <p:sp>
        <p:nvSpPr>
          <p:cNvPr id="14" name="Foliennummernplatzhalter 13"/>
          <p:cNvSpPr>
            <a:spLocks noGrp="1"/>
          </p:cNvSpPr>
          <p:nvPr>
            <p:ph type="sldNum" sz="quarter" idx="14"/>
          </p:nvPr>
        </p:nvSpPr>
        <p:spPr/>
        <p:txBody>
          <a:bodyPr/>
          <a:lstStyle/>
          <a:p>
            <a:fld id="{9E5BBBCA-82F5-469F-983F-0225BAAAFE5F}" type="slidenum">
              <a:rPr lang="de-DE" smtClean="0"/>
              <a:pPr/>
              <a:t>28</a:t>
            </a:fld>
            <a:endParaRPr lang="de-DE"/>
          </a:p>
        </p:txBody>
      </p:sp>
      <p:sp>
        <p:nvSpPr>
          <p:cNvPr id="15" name="Fußzeilenplatzhalter 14"/>
          <p:cNvSpPr>
            <a:spLocks noGrp="1"/>
          </p:cNvSpPr>
          <p:nvPr>
            <p:ph type="ftr" sz="quarter" idx="15"/>
          </p:nvPr>
        </p:nvSpPr>
        <p:spPr/>
        <p:txBody>
          <a:bodyPr/>
          <a:lstStyle/>
          <a:p>
            <a:r>
              <a:rPr lang="de-DE" smtClean="0"/>
              <a:t>Fairtrade - HANDEL NEU DENKEN</a:t>
            </a:r>
            <a:endParaRPr lang="de-DE"/>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WICHTIGE STANDARDINHALTE</a:t>
            </a:r>
            <a:endParaRPr lang="de-DE" dirty="0"/>
          </a:p>
        </p:txBody>
      </p:sp>
      <p:sp>
        <p:nvSpPr>
          <p:cNvPr id="6" name="Textplatzhalter 5"/>
          <p:cNvSpPr>
            <a:spLocks noGrp="1"/>
          </p:cNvSpPr>
          <p:nvPr>
            <p:ph type="body" sz="quarter" idx="10"/>
          </p:nvPr>
        </p:nvSpPr>
        <p:spPr/>
        <p:txBody>
          <a:bodyPr/>
          <a:lstStyle/>
          <a:p>
            <a:r>
              <a:rPr lang="de-DE" dirty="0" smtClean="0"/>
              <a:t>Umweltschonende Produktion</a:t>
            </a:r>
            <a:endParaRPr lang="de-DE" dirty="0"/>
          </a:p>
        </p:txBody>
      </p:sp>
      <p:sp>
        <p:nvSpPr>
          <p:cNvPr id="8" name="Textplatzhalter 7"/>
          <p:cNvSpPr>
            <a:spLocks noGrp="1"/>
          </p:cNvSpPr>
          <p:nvPr>
            <p:ph type="body" sz="quarter" idx="11"/>
          </p:nvPr>
        </p:nvSpPr>
        <p:spPr>
          <a:xfrm>
            <a:off x="360289" y="2556669"/>
            <a:ext cx="5616624" cy="6265069"/>
          </a:xfrm>
        </p:spPr>
        <p:txBody>
          <a:bodyPr/>
          <a:lstStyle/>
          <a:p>
            <a:pPr marL="342900" lvl="3" indent="-342900">
              <a:buClr>
                <a:srgbClr val="00B9E4"/>
              </a:buClr>
              <a:buFont typeface="Arial" pitchFamily="34" charset="0"/>
              <a:buChar char="•"/>
            </a:pPr>
            <a:r>
              <a:rPr lang="de-DE" altLang="de-DE" sz="2500" dirty="0" smtClean="0"/>
              <a:t>Ein Drittel der Vorgaben aus den Fairtrade-Standards zielen auf den Erhalt und den Schutz einer intakten Umwelt. </a:t>
            </a:r>
          </a:p>
          <a:p>
            <a:pPr marL="342900" lvl="3" indent="-342900">
              <a:buClr>
                <a:srgbClr val="00B9E4"/>
              </a:buClr>
              <a:buFont typeface="Arial" pitchFamily="34" charset="0"/>
              <a:buChar char="•"/>
            </a:pPr>
            <a:r>
              <a:rPr lang="de-DE" altLang="de-DE" sz="2500" dirty="0" smtClean="0"/>
              <a:t>Sie schreiben vor, dass Fairtrade-Produkte ressourcenschonend und umweltverträglich angebaut werden müssen. </a:t>
            </a:r>
          </a:p>
          <a:p>
            <a:pPr marL="342900" lvl="3" indent="-342900">
              <a:buClr>
                <a:srgbClr val="00B9E4"/>
              </a:buClr>
              <a:buFont typeface="Arial" pitchFamily="34" charset="0"/>
              <a:buChar char="•"/>
            </a:pPr>
            <a:r>
              <a:rPr lang="de-DE" altLang="de-DE" sz="2500" dirty="0" smtClean="0"/>
              <a:t>Höhere Mindestpreise für biologisch angebaute Produkte. Die Fairtrade-Prämie wird oft auch für die kostenintensive Umstellung auf biologischen Anbau verwendet.</a:t>
            </a:r>
          </a:p>
          <a:p>
            <a:pPr marL="342900" lvl="3" indent="-342900">
              <a:buClr>
                <a:srgbClr val="00B9E4"/>
              </a:buClr>
              <a:buFont typeface="Arial" pitchFamily="34" charset="0"/>
              <a:buChar char="•"/>
            </a:pPr>
            <a:r>
              <a:rPr lang="de-DE" altLang="de-DE" sz="2500" dirty="0" smtClean="0"/>
              <a:t>In Deutschland sind mittlerweile über 70 % aller Fairtrade-Produkte auch </a:t>
            </a:r>
            <a:r>
              <a:rPr lang="de-DE" altLang="de-DE" sz="2500" dirty="0" err="1" smtClean="0"/>
              <a:t>Bio</a:t>
            </a:r>
            <a:r>
              <a:rPr lang="de-DE" altLang="de-DE" sz="2500" dirty="0" smtClean="0"/>
              <a:t> gesiegelt</a:t>
            </a:r>
          </a:p>
          <a:p>
            <a:endParaRPr lang="de-DE" dirty="0" smtClean="0"/>
          </a:p>
          <a:p>
            <a:endParaRPr lang="de-DE" dirty="0"/>
          </a:p>
        </p:txBody>
      </p:sp>
      <p:pic>
        <p:nvPicPr>
          <p:cNvPr id="69638" name="Picture 6" descr="https://resources.fairtrade.net/filestore/2/2/1/5/5_3ede658c5f24759/22155scr_fb16aa4b4797d63.jpg?v=2015-11-11+14%3A44%3A51"/>
          <p:cNvPicPr>
            <a:picLocks noGrp="1" noChangeAspect="1" noChangeArrowheads="1"/>
          </p:cNvPicPr>
          <p:nvPr>
            <p:ph type="pic" sz="quarter" idx="12"/>
          </p:nvPr>
        </p:nvPicPr>
        <p:blipFill>
          <a:blip r:embed="rId3" cstate="print"/>
          <a:srcRect l="20241" r="9972"/>
          <a:stretch>
            <a:fillRect/>
          </a:stretch>
        </p:blipFill>
        <p:spPr bwMode="auto">
          <a:xfrm>
            <a:off x="6192937" y="2052613"/>
            <a:ext cx="6516769" cy="6229052"/>
          </a:xfrm>
          <a:prstGeom prst="rect">
            <a:avLst/>
          </a:prstGeom>
          <a:noFill/>
        </p:spPr>
      </p:pic>
      <p:sp>
        <p:nvSpPr>
          <p:cNvPr id="9" name="Foliennummernplatzhalter 8"/>
          <p:cNvSpPr>
            <a:spLocks noGrp="1"/>
          </p:cNvSpPr>
          <p:nvPr>
            <p:ph type="sldNum" sz="quarter" idx="14"/>
          </p:nvPr>
        </p:nvSpPr>
        <p:spPr/>
        <p:txBody>
          <a:bodyPr/>
          <a:lstStyle/>
          <a:p>
            <a:fld id="{9E5BBBCA-82F5-469F-983F-0225BAAAFE5F}" type="slidenum">
              <a:rPr lang="de-DE" smtClean="0"/>
              <a:pPr/>
              <a:t>29</a:t>
            </a:fld>
            <a:endParaRPr lang="de-DE"/>
          </a:p>
        </p:txBody>
      </p:sp>
      <p:sp>
        <p:nvSpPr>
          <p:cNvPr id="10" name="Fußzeilenplatzhalter 9"/>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Textplatzhalter 2"/>
          <p:cNvSpPr>
            <a:spLocks noGrp="1"/>
          </p:cNvSpPr>
          <p:nvPr>
            <p:ph type="body" sz="quarter" idx="10"/>
          </p:nvPr>
        </p:nvSpPr>
        <p:spPr/>
        <p:txBody>
          <a:bodyPr/>
          <a:lstStyle/>
          <a:p>
            <a:r>
              <a:rPr lang="de-DE" dirty="0" smtClean="0"/>
              <a:t>Fairtrade global</a:t>
            </a:r>
            <a:endParaRPr lang="de-DE" dirty="0"/>
          </a:p>
        </p:txBody>
      </p:sp>
      <p:sp>
        <p:nvSpPr>
          <p:cNvPr id="4" name="Textplatzhalter 3"/>
          <p:cNvSpPr>
            <a:spLocks noGrp="1"/>
          </p:cNvSpPr>
          <p:nvPr>
            <p:ph type="body" sz="quarter" idx="11"/>
          </p:nvPr>
        </p:nvSpPr>
        <p:spPr/>
        <p:txBody>
          <a:bodyPr/>
          <a:lstStyle/>
          <a:p>
            <a:r>
              <a:rPr lang="de-DE" dirty="0" smtClean="0"/>
              <a:t>Entwicklungspolitische Einordnung</a:t>
            </a:r>
            <a:endParaRPr lang="de-DE" dirty="0"/>
          </a:p>
        </p:txBody>
      </p:sp>
      <p:sp>
        <p:nvSpPr>
          <p:cNvPr id="7" name="Foliennummernplatzhalter 6"/>
          <p:cNvSpPr>
            <a:spLocks noGrp="1"/>
          </p:cNvSpPr>
          <p:nvPr>
            <p:ph type="sldNum" sz="quarter" idx="13"/>
          </p:nvPr>
        </p:nvSpPr>
        <p:spPr/>
        <p:txBody>
          <a:bodyPr/>
          <a:lstStyle/>
          <a:p>
            <a:fld id="{25E652D8-9D9C-46FF-8662-7FD6CB2ABFAD}" type="slidenum">
              <a:rPr lang="de-DE" smtClean="0"/>
              <a:pPr/>
              <a:t>3</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360000" y="252413"/>
            <a:ext cx="10801199" cy="936104"/>
          </a:xfrm>
        </p:spPr>
        <p:txBody>
          <a:bodyPr/>
          <a:lstStyle/>
          <a:p>
            <a:r>
              <a:rPr lang="de-DE" dirty="0" smtClean="0"/>
              <a:t>Was bedeutet umweltschonende Produktion für Produzenten?</a:t>
            </a:r>
            <a:endParaRPr lang="de-DE" dirty="0"/>
          </a:p>
        </p:txBody>
      </p:sp>
      <p:sp>
        <p:nvSpPr>
          <p:cNvPr id="4" name="Textplatzhalter 3"/>
          <p:cNvSpPr>
            <a:spLocks noGrp="1"/>
          </p:cNvSpPr>
          <p:nvPr>
            <p:ph type="body" sz="quarter" idx="10"/>
          </p:nvPr>
        </p:nvSpPr>
        <p:spPr/>
        <p:txBody>
          <a:bodyPr/>
          <a:lstStyle/>
          <a:p>
            <a:pPr>
              <a:buNone/>
            </a:pPr>
            <a:r>
              <a:rPr lang="en-US" i="1" dirty="0" smtClean="0">
                <a:solidFill>
                  <a:srgbClr val="00B9E4"/>
                </a:solidFill>
              </a:rPr>
              <a:t>    </a:t>
            </a:r>
            <a:endParaRPr lang="de-DE" i="1" dirty="0">
              <a:solidFill>
                <a:srgbClr val="00B9E4"/>
              </a:solidFill>
            </a:endParaRPr>
          </a:p>
        </p:txBody>
      </p:sp>
      <p:sp>
        <p:nvSpPr>
          <p:cNvPr id="9" name="Textplatzhalter 8"/>
          <p:cNvSpPr>
            <a:spLocks noGrp="1"/>
          </p:cNvSpPr>
          <p:nvPr>
            <p:ph type="body" sz="quarter" idx="12"/>
          </p:nvPr>
        </p:nvSpPr>
        <p:spPr>
          <a:xfrm>
            <a:off x="6264945" y="2844701"/>
            <a:ext cx="5976268" cy="5616624"/>
          </a:xfrm>
        </p:spPr>
        <p:txBody>
          <a:bodyPr/>
          <a:lstStyle/>
          <a:p>
            <a:pPr marL="0" indent="0">
              <a:buNone/>
            </a:pPr>
            <a:r>
              <a:rPr lang="en-US" b="1" i="1" dirty="0" smtClean="0">
                <a:solidFill>
                  <a:srgbClr val="00B9E4"/>
                </a:solidFill>
              </a:rPr>
              <a:t>“ Die </a:t>
            </a:r>
            <a:r>
              <a:rPr lang="en-US" b="1" i="1" dirty="0" err="1" smtClean="0">
                <a:solidFill>
                  <a:srgbClr val="00B9E4"/>
                </a:solidFill>
              </a:rPr>
              <a:t>über</a:t>
            </a:r>
            <a:r>
              <a:rPr lang="en-US" b="1" i="1" dirty="0" smtClean="0">
                <a:solidFill>
                  <a:srgbClr val="00B9E4"/>
                </a:solidFill>
              </a:rPr>
              <a:t> 300 Frauen der </a:t>
            </a:r>
            <a:r>
              <a:rPr lang="en-US" b="1" i="1" dirty="0" err="1" smtClean="0">
                <a:solidFill>
                  <a:srgbClr val="00B9E4"/>
                </a:solidFill>
              </a:rPr>
              <a:t>Kooperative</a:t>
            </a:r>
            <a:r>
              <a:rPr lang="en-US" b="1" i="1" dirty="0" smtClean="0">
                <a:solidFill>
                  <a:srgbClr val="00B9E4"/>
                </a:solidFill>
              </a:rPr>
              <a:t> </a:t>
            </a:r>
            <a:r>
              <a:rPr lang="en-US" b="1" i="1" dirty="0" err="1" smtClean="0">
                <a:solidFill>
                  <a:srgbClr val="00B9E4"/>
                </a:solidFill>
              </a:rPr>
              <a:t>wurden</a:t>
            </a:r>
            <a:r>
              <a:rPr lang="en-US" b="1" i="1" dirty="0" smtClean="0">
                <a:solidFill>
                  <a:srgbClr val="00B9E4"/>
                </a:solidFill>
              </a:rPr>
              <a:t> in </a:t>
            </a:r>
            <a:r>
              <a:rPr lang="en-US" b="1" i="1" dirty="0" err="1" smtClean="0">
                <a:solidFill>
                  <a:srgbClr val="00B9E4"/>
                </a:solidFill>
              </a:rPr>
              <a:t>guter</a:t>
            </a:r>
            <a:r>
              <a:rPr lang="en-US" b="1" i="1" dirty="0" smtClean="0">
                <a:solidFill>
                  <a:srgbClr val="00B9E4"/>
                </a:solidFill>
              </a:rPr>
              <a:t> </a:t>
            </a:r>
            <a:r>
              <a:rPr lang="en-US" b="1" i="1" dirty="0" err="1" smtClean="0">
                <a:solidFill>
                  <a:srgbClr val="00B9E4"/>
                </a:solidFill>
              </a:rPr>
              <a:t>landwirtschaftlicher</a:t>
            </a:r>
            <a:r>
              <a:rPr lang="en-US" b="1" i="1" dirty="0" smtClean="0">
                <a:solidFill>
                  <a:srgbClr val="00B9E4"/>
                </a:solidFill>
              </a:rPr>
              <a:t> Praxis </a:t>
            </a:r>
            <a:r>
              <a:rPr lang="en-US" b="1" i="1" dirty="0" err="1" smtClean="0">
                <a:solidFill>
                  <a:srgbClr val="00B9E4"/>
                </a:solidFill>
              </a:rPr>
              <a:t>geschult</a:t>
            </a:r>
            <a:r>
              <a:rPr lang="en-US" b="1" i="1" dirty="0" smtClean="0">
                <a:solidFill>
                  <a:srgbClr val="00B9E4"/>
                </a:solidFill>
              </a:rPr>
              <a:t>,  </a:t>
            </a:r>
            <a:r>
              <a:rPr lang="en-US" b="1" i="1" dirty="0" err="1" smtClean="0">
                <a:solidFill>
                  <a:srgbClr val="00B9E4"/>
                </a:solidFill>
              </a:rPr>
              <a:t>wie</a:t>
            </a:r>
            <a:r>
              <a:rPr lang="en-US" b="1" i="1" dirty="0" smtClean="0">
                <a:solidFill>
                  <a:srgbClr val="00B9E4"/>
                </a:solidFill>
              </a:rPr>
              <a:t> </a:t>
            </a:r>
            <a:r>
              <a:rPr lang="en-US" b="1" i="1" dirty="0" err="1" smtClean="0">
                <a:solidFill>
                  <a:srgbClr val="00B9E4"/>
                </a:solidFill>
              </a:rPr>
              <a:t>zum</a:t>
            </a:r>
            <a:r>
              <a:rPr lang="en-US" b="1" i="1" dirty="0" smtClean="0">
                <a:solidFill>
                  <a:srgbClr val="00B9E4"/>
                </a:solidFill>
              </a:rPr>
              <a:t> </a:t>
            </a:r>
            <a:r>
              <a:rPr lang="en-US" b="1" i="1" dirty="0" err="1" smtClean="0">
                <a:solidFill>
                  <a:srgbClr val="00B9E4"/>
                </a:solidFill>
              </a:rPr>
              <a:t>Beispiel</a:t>
            </a:r>
            <a:r>
              <a:rPr lang="en-US" b="1" i="1" dirty="0" smtClean="0">
                <a:solidFill>
                  <a:srgbClr val="00B9E4"/>
                </a:solidFill>
              </a:rPr>
              <a:t>  den </a:t>
            </a:r>
            <a:r>
              <a:rPr lang="en-US" b="1" i="1" dirty="0" err="1" smtClean="0">
                <a:solidFill>
                  <a:srgbClr val="00B9E4"/>
                </a:solidFill>
              </a:rPr>
              <a:t>Mischkulturanbau</a:t>
            </a:r>
            <a:r>
              <a:rPr lang="en-US" b="1" i="1" dirty="0" smtClean="0">
                <a:solidFill>
                  <a:srgbClr val="00B9E4"/>
                </a:solidFill>
              </a:rPr>
              <a:t> mit </a:t>
            </a:r>
            <a:r>
              <a:rPr lang="en-US" b="1" i="1" dirty="0" err="1" smtClean="0">
                <a:solidFill>
                  <a:srgbClr val="00B9E4"/>
                </a:solidFill>
              </a:rPr>
              <a:t>anderen</a:t>
            </a:r>
            <a:r>
              <a:rPr lang="en-US" b="1" i="1" dirty="0" smtClean="0">
                <a:solidFill>
                  <a:srgbClr val="00B9E4"/>
                </a:solidFill>
              </a:rPr>
              <a:t> </a:t>
            </a:r>
            <a:r>
              <a:rPr lang="en-US" b="1" i="1" dirty="0" err="1" smtClean="0">
                <a:solidFill>
                  <a:srgbClr val="00B9E4"/>
                </a:solidFill>
              </a:rPr>
              <a:t>Pflanzen</a:t>
            </a:r>
            <a:r>
              <a:rPr lang="en-US" b="1" i="1" dirty="0" smtClean="0">
                <a:solidFill>
                  <a:srgbClr val="00B9E4"/>
                </a:solidFill>
              </a:rPr>
              <a:t> </a:t>
            </a:r>
            <a:r>
              <a:rPr lang="en-US" b="1" i="1" dirty="0" err="1" smtClean="0">
                <a:solidFill>
                  <a:srgbClr val="00B9E4"/>
                </a:solidFill>
              </a:rPr>
              <a:t>wie</a:t>
            </a:r>
            <a:r>
              <a:rPr lang="en-US" b="1" i="1" dirty="0" smtClean="0">
                <a:solidFill>
                  <a:srgbClr val="00B9E4"/>
                </a:solidFill>
              </a:rPr>
              <a:t> </a:t>
            </a:r>
            <a:r>
              <a:rPr lang="en-US" b="1" i="1" dirty="0" err="1" smtClean="0">
                <a:solidFill>
                  <a:srgbClr val="00B9E4"/>
                </a:solidFill>
              </a:rPr>
              <a:t>Bohnen</a:t>
            </a:r>
            <a:r>
              <a:rPr lang="en-US" b="1" i="1" dirty="0" smtClean="0">
                <a:solidFill>
                  <a:srgbClr val="00B9E4"/>
                </a:solidFill>
              </a:rPr>
              <a:t> und </a:t>
            </a:r>
            <a:r>
              <a:rPr lang="en-US" b="1" i="1" dirty="0" err="1" smtClean="0">
                <a:solidFill>
                  <a:srgbClr val="00B9E4"/>
                </a:solidFill>
              </a:rPr>
              <a:t>Bananen</a:t>
            </a:r>
            <a:r>
              <a:rPr lang="en-US" b="1" i="1" dirty="0" smtClean="0">
                <a:solidFill>
                  <a:srgbClr val="00B9E4"/>
                </a:solidFill>
              </a:rPr>
              <a:t>, die </a:t>
            </a:r>
            <a:r>
              <a:rPr lang="en-US" b="1" i="1" dirty="0" err="1" smtClean="0">
                <a:solidFill>
                  <a:srgbClr val="00B9E4"/>
                </a:solidFill>
              </a:rPr>
              <a:t>zugleich</a:t>
            </a:r>
            <a:r>
              <a:rPr lang="en-US" b="1" i="1" dirty="0" smtClean="0">
                <a:solidFill>
                  <a:srgbClr val="00B9E4"/>
                </a:solidFill>
              </a:rPr>
              <a:t> </a:t>
            </a:r>
            <a:r>
              <a:rPr lang="en-US" b="1" i="1" dirty="0" err="1" smtClean="0">
                <a:solidFill>
                  <a:srgbClr val="00B9E4"/>
                </a:solidFill>
              </a:rPr>
              <a:t>Einkommensquelle</a:t>
            </a:r>
            <a:r>
              <a:rPr lang="en-US" b="1" i="1" dirty="0" smtClean="0">
                <a:solidFill>
                  <a:srgbClr val="00B9E4"/>
                </a:solidFill>
              </a:rPr>
              <a:t> und </a:t>
            </a:r>
            <a:r>
              <a:rPr lang="en-US" b="1" i="1" dirty="0" err="1" smtClean="0">
                <a:solidFill>
                  <a:srgbClr val="00B9E4"/>
                </a:solidFill>
              </a:rPr>
              <a:t>zusätzliche</a:t>
            </a:r>
            <a:r>
              <a:rPr lang="en-US" b="1" i="1" dirty="0" smtClean="0">
                <a:solidFill>
                  <a:srgbClr val="00B9E4"/>
                </a:solidFill>
              </a:rPr>
              <a:t> </a:t>
            </a:r>
            <a:r>
              <a:rPr lang="en-US" b="1" i="1" dirty="0" err="1" smtClean="0">
                <a:solidFill>
                  <a:srgbClr val="00B9E4"/>
                </a:solidFill>
              </a:rPr>
              <a:t>Nahrung</a:t>
            </a:r>
            <a:r>
              <a:rPr lang="en-US" b="1" i="1" dirty="0" smtClean="0">
                <a:solidFill>
                  <a:srgbClr val="00B9E4"/>
                </a:solidFill>
              </a:rPr>
              <a:t> </a:t>
            </a:r>
            <a:r>
              <a:rPr lang="en-US" b="1" i="1" dirty="0" err="1" smtClean="0">
                <a:solidFill>
                  <a:srgbClr val="00B9E4"/>
                </a:solidFill>
              </a:rPr>
              <a:t>sind</a:t>
            </a:r>
            <a:r>
              <a:rPr lang="en-US" b="1" i="1" dirty="0" smtClean="0">
                <a:solidFill>
                  <a:srgbClr val="00B9E4"/>
                </a:solidFill>
              </a:rPr>
              <a:t>. </a:t>
            </a:r>
            <a:r>
              <a:rPr lang="en-US" b="1" i="1" dirty="0" err="1" smtClean="0">
                <a:solidFill>
                  <a:srgbClr val="00B9E4"/>
                </a:solidFill>
              </a:rPr>
              <a:t>Wir</a:t>
            </a:r>
            <a:r>
              <a:rPr lang="en-US" b="1" i="1" dirty="0" smtClean="0">
                <a:solidFill>
                  <a:srgbClr val="00B9E4"/>
                </a:solidFill>
              </a:rPr>
              <a:t> </a:t>
            </a:r>
            <a:r>
              <a:rPr lang="en-US" b="1" i="1" dirty="0" err="1" smtClean="0">
                <a:solidFill>
                  <a:srgbClr val="00B9E4"/>
                </a:solidFill>
              </a:rPr>
              <a:t>pflanzen</a:t>
            </a:r>
            <a:r>
              <a:rPr lang="en-US" b="1" i="1" dirty="0" smtClean="0">
                <a:solidFill>
                  <a:srgbClr val="00B9E4"/>
                </a:solidFill>
              </a:rPr>
              <a:t> nun in </a:t>
            </a:r>
            <a:r>
              <a:rPr lang="en-US" b="1" i="1" dirty="0" err="1" smtClean="0">
                <a:solidFill>
                  <a:srgbClr val="00B9E4"/>
                </a:solidFill>
              </a:rPr>
              <a:t>unseren</a:t>
            </a:r>
            <a:r>
              <a:rPr lang="en-US" b="1" i="1" dirty="0" smtClean="0">
                <a:solidFill>
                  <a:srgbClr val="00B9E4"/>
                </a:solidFill>
              </a:rPr>
              <a:t> </a:t>
            </a:r>
            <a:r>
              <a:rPr lang="en-US" b="1" i="1" dirty="0" err="1" smtClean="0">
                <a:solidFill>
                  <a:srgbClr val="00B9E4"/>
                </a:solidFill>
              </a:rPr>
              <a:t>Kaffeegärten</a:t>
            </a:r>
            <a:r>
              <a:rPr lang="en-US" b="1" i="1" dirty="0" smtClean="0">
                <a:solidFill>
                  <a:srgbClr val="00B9E4"/>
                </a:solidFill>
              </a:rPr>
              <a:t> </a:t>
            </a:r>
            <a:r>
              <a:rPr lang="en-US" b="1" i="1" dirty="0" err="1" smtClean="0">
                <a:solidFill>
                  <a:srgbClr val="00B9E4"/>
                </a:solidFill>
              </a:rPr>
              <a:t>auch</a:t>
            </a:r>
            <a:r>
              <a:rPr lang="en-US" b="1" i="1" dirty="0" smtClean="0">
                <a:solidFill>
                  <a:srgbClr val="00B9E4"/>
                </a:solidFill>
              </a:rPr>
              <a:t> </a:t>
            </a:r>
            <a:r>
              <a:rPr lang="en-US" b="1" i="1" dirty="0" err="1" smtClean="0">
                <a:solidFill>
                  <a:srgbClr val="00B9E4"/>
                </a:solidFill>
              </a:rPr>
              <a:t>Bäume</a:t>
            </a:r>
            <a:r>
              <a:rPr lang="en-US" b="1" i="1" dirty="0" smtClean="0">
                <a:solidFill>
                  <a:srgbClr val="00B9E4"/>
                </a:solidFill>
              </a:rPr>
              <a:t>. </a:t>
            </a:r>
            <a:r>
              <a:rPr lang="en-US" b="1" i="1" dirty="0" err="1" smtClean="0">
                <a:solidFill>
                  <a:srgbClr val="00B9E4"/>
                </a:solidFill>
              </a:rPr>
              <a:t>Diese</a:t>
            </a:r>
            <a:r>
              <a:rPr lang="en-US" b="1" i="1" dirty="0" smtClean="0">
                <a:solidFill>
                  <a:srgbClr val="00B9E4"/>
                </a:solidFill>
              </a:rPr>
              <a:t> </a:t>
            </a:r>
            <a:r>
              <a:rPr lang="en-US" b="1" i="1" dirty="0" err="1" smtClean="0">
                <a:solidFill>
                  <a:srgbClr val="00B9E4"/>
                </a:solidFill>
              </a:rPr>
              <a:t>spenden</a:t>
            </a:r>
            <a:r>
              <a:rPr lang="en-US" b="1" i="1" dirty="0" smtClean="0">
                <a:solidFill>
                  <a:srgbClr val="00B9E4"/>
                </a:solidFill>
              </a:rPr>
              <a:t> </a:t>
            </a:r>
            <a:r>
              <a:rPr lang="en-US" b="1" i="1" dirty="0" err="1" smtClean="0">
                <a:solidFill>
                  <a:srgbClr val="00B9E4"/>
                </a:solidFill>
              </a:rPr>
              <a:t>Schatten</a:t>
            </a:r>
            <a:r>
              <a:rPr lang="en-US" b="1" i="1" dirty="0" smtClean="0">
                <a:solidFill>
                  <a:srgbClr val="00B9E4"/>
                </a:solidFill>
              </a:rPr>
              <a:t> und </a:t>
            </a:r>
            <a:r>
              <a:rPr lang="en-US" b="1" i="1" dirty="0" err="1" smtClean="0">
                <a:solidFill>
                  <a:srgbClr val="00B9E4"/>
                </a:solidFill>
              </a:rPr>
              <a:t>sogar</a:t>
            </a:r>
            <a:r>
              <a:rPr lang="en-US" b="1" i="1" dirty="0" smtClean="0">
                <a:solidFill>
                  <a:srgbClr val="00B9E4"/>
                </a:solidFill>
              </a:rPr>
              <a:t> </a:t>
            </a:r>
            <a:r>
              <a:rPr lang="en-US" b="1" i="1" dirty="0" err="1" smtClean="0">
                <a:solidFill>
                  <a:srgbClr val="00B9E4"/>
                </a:solidFill>
              </a:rPr>
              <a:t>wenn</a:t>
            </a:r>
            <a:r>
              <a:rPr lang="en-US" b="1" i="1" dirty="0" smtClean="0">
                <a:solidFill>
                  <a:srgbClr val="00B9E4"/>
                </a:solidFill>
              </a:rPr>
              <a:t> </a:t>
            </a:r>
            <a:r>
              <a:rPr lang="en-US" b="1" i="1" dirty="0" err="1" smtClean="0">
                <a:solidFill>
                  <a:srgbClr val="00B9E4"/>
                </a:solidFill>
              </a:rPr>
              <a:t>diese</a:t>
            </a:r>
            <a:r>
              <a:rPr lang="en-US" b="1" i="1" dirty="0" smtClean="0">
                <a:solidFill>
                  <a:srgbClr val="00B9E4"/>
                </a:solidFill>
              </a:rPr>
              <a:t> </a:t>
            </a:r>
            <a:r>
              <a:rPr lang="en-US" b="1" i="1" dirty="0" err="1" smtClean="0">
                <a:solidFill>
                  <a:srgbClr val="00B9E4"/>
                </a:solidFill>
              </a:rPr>
              <a:t>Bäume</a:t>
            </a:r>
            <a:r>
              <a:rPr lang="en-US" b="1" i="1" dirty="0" smtClean="0">
                <a:solidFill>
                  <a:srgbClr val="00B9E4"/>
                </a:solidFill>
              </a:rPr>
              <a:t> die </a:t>
            </a:r>
            <a:r>
              <a:rPr lang="en-US" b="1" i="1" dirty="0" err="1" smtClean="0">
                <a:solidFill>
                  <a:srgbClr val="00B9E4"/>
                </a:solidFill>
              </a:rPr>
              <a:t>Blätter</a:t>
            </a:r>
            <a:r>
              <a:rPr lang="en-US" b="1" i="1" dirty="0" smtClean="0">
                <a:solidFill>
                  <a:srgbClr val="00B9E4"/>
                </a:solidFill>
              </a:rPr>
              <a:t> </a:t>
            </a:r>
            <a:r>
              <a:rPr lang="en-US" b="1" i="1" dirty="0" err="1" smtClean="0">
                <a:solidFill>
                  <a:srgbClr val="00B9E4"/>
                </a:solidFill>
              </a:rPr>
              <a:t>verlieren</a:t>
            </a:r>
            <a:r>
              <a:rPr lang="en-US" b="1" i="1" dirty="0" smtClean="0">
                <a:solidFill>
                  <a:srgbClr val="00B9E4"/>
                </a:solidFill>
              </a:rPr>
              <a:t>, </a:t>
            </a:r>
            <a:r>
              <a:rPr lang="en-US" b="1" i="1" dirty="0" err="1" smtClean="0">
                <a:solidFill>
                  <a:srgbClr val="00B9E4"/>
                </a:solidFill>
              </a:rPr>
              <a:t>schützen</a:t>
            </a:r>
            <a:r>
              <a:rPr lang="en-US" b="1" i="1" dirty="0" smtClean="0">
                <a:solidFill>
                  <a:srgbClr val="00B9E4"/>
                </a:solidFill>
              </a:rPr>
              <a:t> </a:t>
            </a:r>
            <a:r>
              <a:rPr lang="en-US" b="1" i="1" dirty="0" err="1" smtClean="0">
                <a:solidFill>
                  <a:srgbClr val="00B9E4"/>
                </a:solidFill>
              </a:rPr>
              <a:t>sie</a:t>
            </a:r>
            <a:r>
              <a:rPr lang="en-US" b="1" i="1" dirty="0" smtClean="0">
                <a:solidFill>
                  <a:srgbClr val="00B9E4"/>
                </a:solidFill>
              </a:rPr>
              <a:t> </a:t>
            </a:r>
            <a:r>
              <a:rPr lang="en-US" b="1" i="1" dirty="0" err="1" smtClean="0">
                <a:solidFill>
                  <a:srgbClr val="00B9E4"/>
                </a:solidFill>
              </a:rPr>
              <a:t>unseren</a:t>
            </a:r>
            <a:r>
              <a:rPr lang="en-US" b="1" i="1" dirty="0" smtClean="0">
                <a:solidFill>
                  <a:srgbClr val="00B9E4"/>
                </a:solidFill>
              </a:rPr>
              <a:t> </a:t>
            </a:r>
            <a:r>
              <a:rPr lang="en-US" b="1" i="1" dirty="0" err="1" smtClean="0">
                <a:solidFill>
                  <a:srgbClr val="00B9E4"/>
                </a:solidFill>
              </a:rPr>
              <a:t>Kaffee</a:t>
            </a:r>
            <a:r>
              <a:rPr lang="en-US" b="1" i="1" dirty="0" smtClean="0">
                <a:solidFill>
                  <a:srgbClr val="00B9E4"/>
                </a:solidFill>
              </a:rPr>
              <a:t> </a:t>
            </a:r>
            <a:r>
              <a:rPr lang="en-US" b="1" i="1" dirty="0" err="1" smtClean="0">
                <a:solidFill>
                  <a:srgbClr val="00B9E4"/>
                </a:solidFill>
              </a:rPr>
              <a:t>während</a:t>
            </a:r>
            <a:r>
              <a:rPr lang="en-US" b="1" i="1" dirty="0" smtClean="0">
                <a:solidFill>
                  <a:srgbClr val="00B9E4"/>
                </a:solidFill>
              </a:rPr>
              <a:t>  der </a:t>
            </a:r>
            <a:r>
              <a:rPr lang="en-US" b="1" i="1" dirty="0" err="1" smtClean="0">
                <a:solidFill>
                  <a:srgbClr val="00B9E4"/>
                </a:solidFill>
              </a:rPr>
              <a:t>Trockenzeit</a:t>
            </a:r>
            <a:r>
              <a:rPr lang="en-US" b="1" i="1" dirty="0" smtClean="0">
                <a:solidFill>
                  <a:srgbClr val="00B9E4"/>
                </a:solidFill>
              </a:rPr>
              <a:t> und </a:t>
            </a:r>
            <a:r>
              <a:rPr lang="en-US" b="1" i="1" dirty="0" err="1" smtClean="0">
                <a:solidFill>
                  <a:srgbClr val="00B9E4"/>
                </a:solidFill>
              </a:rPr>
              <a:t>erhöhen</a:t>
            </a:r>
            <a:r>
              <a:rPr lang="en-US" b="1" i="1" dirty="0" smtClean="0">
                <a:solidFill>
                  <a:srgbClr val="00B9E4"/>
                </a:solidFill>
              </a:rPr>
              <a:t> die </a:t>
            </a:r>
            <a:r>
              <a:rPr lang="en-US" b="1" i="1" dirty="0" err="1" smtClean="0">
                <a:solidFill>
                  <a:srgbClr val="00B9E4"/>
                </a:solidFill>
              </a:rPr>
              <a:t>Fruchtbarkeit</a:t>
            </a:r>
            <a:r>
              <a:rPr lang="en-US" b="1" i="1" dirty="0" smtClean="0">
                <a:solidFill>
                  <a:srgbClr val="00B9E4"/>
                </a:solidFill>
              </a:rPr>
              <a:t> des </a:t>
            </a:r>
            <a:r>
              <a:rPr lang="en-US" b="1" i="1" dirty="0" err="1" smtClean="0">
                <a:solidFill>
                  <a:srgbClr val="00B9E4"/>
                </a:solidFill>
              </a:rPr>
              <a:t>Bodens</a:t>
            </a:r>
            <a:r>
              <a:rPr lang="en-US" b="1" i="1" dirty="0" smtClean="0">
                <a:solidFill>
                  <a:srgbClr val="00B9E4"/>
                </a:solidFill>
              </a:rPr>
              <a:t>”</a:t>
            </a:r>
            <a:endParaRPr lang="de-DE" b="1" i="1" dirty="0">
              <a:solidFill>
                <a:srgbClr val="00B9E4"/>
              </a:solidFill>
              <a:latin typeface="+mn-lt"/>
            </a:endParaRPr>
          </a:p>
        </p:txBody>
      </p:sp>
      <p:sp>
        <p:nvSpPr>
          <p:cNvPr id="11" name="Rechteck 10"/>
          <p:cNvSpPr/>
          <p:nvPr/>
        </p:nvSpPr>
        <p:spPr>
          <a:xfrm>
            <a:off x="360288" y="1620565"/>
            <a:ext cx="12601649" cy="492443"/>
          </a:xfrm>
          <a:prstGeom prst="rect">
            <a:avLst/>
          </a:prstGeom>
        </p:spPr>
        <p:txBody>
          <a:bodyPr wrap="square">
            <a:spAutoFit/>
          </a:bodyPr>
          <a:lstStyle/>
          <a:p>
            <a:r>
              <a:rPr lang="en-US" sz="2600" b="1" dirty="0" err="1" smtClean="0"/>
              <a:t>Zeddy</a:t>
            </a:r>
            <a:r>
              <a:rPr lang="en-US" sz="2600" b="1" dirty="0" smtClean="0"/>
              <a:t> </a:t>
            </a:r>
            <a:r>
              <a:rPr lang="en-US" sz="2600" b="1" dirty="0" err="1" smtClean="0"/>
              <a:t>Rotich</a:t>
            </a:r>
            <a:r>
              <a:rPr lang="en-US" sz="2600" b="1" dirty="0" smtClean="0"/>
              <a:t>, Frauen-</a:t>
            </a:r>
            <a:r>
              <a:rPr lang="en-US" sz="2600" b="1" dirty="0" err="1" smtClean="0"/>
              <a:t>Kaffeekooperative</a:t>
            </a:r>
            <a:r>
              <a:rPr lang="en-US" sz="2600" b="1" dirty="0" smtClean="0"/>
              <a:t> “</a:t>
            </a:r>
            <a:r>
              <a:rPr lang="en-US" sz="2600" b="1" dirty="0" err="1" smtClean="0"/>
              <a:t>Kabngetuny</a:t>
            </a:r>
            <a:r>
              <a:rPr lang="en-US" sz="2600" b="1" dirty="0" smtClean="0"/>
              <a:t> Women in Coffee”, </a:t>
            </a:r>
            <a:r>
              <a:rPr lang="en-US" sz="2600" b="1" dirty="0" err="1" smtClean="0"/>
              <a:t>Kenia</a:t>
            </a:r>
            <a:endParaRPr lang="de-DE" sz="2600" b="1" dirty="0"/>
          </a:p>
        </p:txBody>
      </p:sp>
      <p:pic>
        <p:nvPicPr>
          <p:cNvPr id="66562" name="Picture 2" descr="Vollbild-Vorschau"/>
          <p:cNvPicPr>
            <a:picLocks noGrp="1" noChangeAspect="1" noChangeArrowheads="1"/>
          </p:cNvPicPr>
          <p:nvPr>
            <p:ph type="pic" sz="quarter" idx="11"/>
          </p:nvPr>
        </p:nvPicPr>
        <p:blipFill>
          <a:blip r:embed="rId3" cstate="print"/>
          <a:srcRect t="53" b="53"/>
          <a:stretch>
            <a:fillRect/>
          </a:stretch>
        </p:blipFill>
        <p:spPr bwMode="auto">
          <a:xfrm>
            <a:off x="936625" y="2339975"/>
            <a:ext cx="4319588" cy="6481763"/>
          </a:xfrm>
          <a:prstGeom prst="rect">
            <a:avLst/>
          </a:prstGeom>
          <a:noFill/>
        </p:spPr>
      </p:pic>
      <p:sp>
        <p:nvSpPr>
          <p:cNvPr id="10" name="Foliennummernplatzhalter 9"/>
          <p:cNvSpPr>
            <a:spLocks noGrp="1"/>
          </p:cNvSpPr>
          <p:nvPr>
            <p:ph type="sldNum" sz="quarter" idx="14"/>
          </p:nvPr>
        </p:nvSpPr>
        <p:spPr/>
        <p:txBody>
          <a:bodyPr/>
          <a:lstStyle/>
          <a:p>
            <a:fld id="{9E5BBBCA-82F5-469F-983F-0225BAAAFE5F}" type="slidenum">
              <a:rPr lang="de-DE" smtClean="0"/>
              <a:pPr/>
              <a:t>30</a:t>
            </a:fld>
            <a:endParaRPr lang="de-DE"/>
          </a:p>
        </p:txBody>
      </p:sp>
      <p:sp>
        <p:nvSpPr>
          <p:cNvPr id="12" name="Fußzeilenplatzhalter 11"/>
          <p:cNvSpPr>
            <a:spLocks noGrp="1"/>
          </p:cNvSpPr>
          <p:nvPr>
            <p:ph type="ftr" sz="quarter" idx="15"/>
          </p:nvPr>
        </p:nvSpPr>
        <p:spPr/>
        <p:txBody>
          <a:bodyPr/>
          <a:lstStyle/>
          <a:p>
            <a:r>
              <a:rPr lang="de-DE" smtClean="0"/>
              <a:t>Fairtrade - HANDEL NEU DENKEN</a:t>
            </a:r>
            <a:endParaRPr lang="de-DE"/>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WICHTIGE STANDARDINHALTE</a:t>
            </a:r>
            <a:endParaRPr lang="de-DE" dirty="0"/>
          </a:p>
        </p:txBody>
      </p:sp>
      <p:sp>
        <p:nvSpPr>
          <p:cNvPr id="7" name="Textplatzhalter 6"/>
          <p:cNvSpPr>
            <a:spLocks noGrp="1"/>
          </p:cNvSpPr>
          <p:nvPr>
            <p:ph type="body" sz="quarter" idx="10"/>
          </p:nvPr>
        </p:nvSpPr>
        <p:spPr/>
        <p:txBody>
          <a:bodyPr/>
          <a:lstStyle/>
          <a:p>
            <a:r>
              <a:rPr lang="de-DE" dirty="0" smtClean="0"/>
              <a:t>Verbot von ausbeuterischer Kinderarbeit</a:t>
            </a:r>
            <a:endParaRPr lang="de-DE" dirty="0"/>
          </a:p>
        </p:txBody>
      </p:sp>
      <p:sp>
        <p:nvSpPr>
          <p:cNvPr id="8" name="Textplatzhalter 7"/>
          <p:cNvSpPr>
            <a:spLocks noGrp="1"/>
          </p:cNvSpPr>
          <p:nvPr>
            <p:ph type="body" sz="quarter" idx="11"/>
          </p:nvPr>
        </p:nvSpPr>
        <p:spPr>
          <a:xfrm>
            <a:off x="360289" y="2556669"/>
            <a:ext cx="5760640" cy="6265069"/>
          </a:xfrm>
        </p:spPr>
        <p:txBody>
          <a:bodyPr/>
          <a:lstStyle/>
          <a:p>
            <a:pPr marL="342900" lvl="3" indent="-342900">
              <a:buClr>
                <a:srgbClr val="00B0F0"/>
              </a:buClr>
              <a:buFont typeface="Arial" pitchFamily="34" charset="0"/>
              <a:buChar char="•"/>
            </a:pPr>
            <a:endParaRPr lang="de-DE" altLang="de-DE" sz="2500" dirty="0" smtClean="0"/>
          </a:p>
          <a:p>
            <a:pPr marL="342900" lvl="3" indent="-342900">
              <a:buClr>
                <a:srgbClr val="00B0F0"/>
              </a:buClr>
              <a:buFont typeface="Arial" pitchFamily="34" charset="0"/>
              <a:buChar char="•"/>
            </a:pPr>
            <a:endParaRPr lang="de-DE" altLang="de-DE" sz="2500" dirty="0" smtClean="0"/>
          </a:p>
          <a:p>
            <a:pPr marL="342900" lvl="3" indent="-342900">
              <a:buClr>
                <a:srgbClr val="00B0F0"/>
              </a:buClr>
              <a:buFont typeface="Arial" pitchFamily="34" charset="0"/>
              <a:buChar char="•"/>
            </a:pPr>
            <a:r>
              <a:rPr lang="de-DE" altLang="de-DE" sz="2500" dirty="0" smtClean="0"/>
              <a:t>Fairtrade verbietet ausbeuterische Kinderarbeit als Arbeit, die der Gesundheit und Entwicklung von Kindern schadet oder ihre Schulbildung beeinträchtigt. </a:t>
            </a:r>
          </a:p>
          <a:p>
            <a:pPr marL="342900" lvl="3" indent="-342900">
              <a:buClr>
                <a:srgbClr val="00B0F0"/>
              </a:buClr>
              <a:buFont typeface="Arial" pitchFamily="34" charset="0"/>
              <a:buChar char="•"/>
            </a:pPr>
            <a:r>
              <a:rPr lang="de-DE" altLang="de-DE" sz="2500" dirty="0" smtClean="0"/>
              <a:t>In Kooperation mit führenden internationalen Kinderhilfsorganisationen geht Fairtrade gezielt gegen ausbeuterische Kinderarbeit vor.</a:t>
            </a:r>
          </a:p>
          <a:p>
            <a:endParaRPr lang="de-DE" dirty="0" smtClean="0"/>
          </a:p>
          <a:p>
            <a:endParaRPr lang="de-DE" dirty="0"/>
          </a:p>
        </p:txBody>
      </p:sp>
      <p:pic>
        <p:nvPicPr>
          <p:cNvPr id="6" name="Picture 2" descr="C:\Users\t.thiele\Downloads\19845lpr.jpg"/>
          <p:cNvPicPr>
            <a:picLocks noGrp="1" noChangeAspect="1" noChangeArrowheads="1"/>
          </p:cNvPicPr>
          <p:nvPr>
            <p:ph type="pic" sz="quarter" idx="12"/>
          </p:nvPr>
        </p:nvPicPr>
        <p:blipFill rotWithShape="1">
          <a:blip r:embed="rId3" cstate="print">
            <a:extLst>
              <a:ext uri="{28A0092B-C50C-407E-A947-70E740481C1C}">
                <a14:useLocalDpi xmlns:a14="http://schemas.microsoft.com/office/drawing/2010/main" xmlns="" val="0"/>
              </a:ext>
            </a:extLst>
          </a:blip>
          <a:srcRect l="23677" r="23677"/>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10" name="Foliennummernplatzhalter 9"/>
          <p:cNvSpPr>
            <a:spLocks noGrp="1"/>
          </p:cNvSpPr>
          <p:nvPr>
            <p:ph type="sldNum" sz="quarter" idx="14"/>
          </p:nvPr>
        </p:nvSpPr>
        <p:spPr/>
        <p:txBody>
          <a:bodyPr/>
          <a:lstStyle/>
          <a:p>
            <a:fld id="{9E5BBBCA-82F5-469F-983F-0225BAAAFE5F}" type="slidenum">
              <a:rPr lang="de-DE" smtClean="0"/>
              <a:pPr/>
              <a:t>31</a:t>
            </a:fld>
            <a:endParaRPr lang="de-DE"/>
          </a:p>
        </p:txBody>
      </p:sp>
      <p:sp>
        <p:nvSpPr>
          <p:cNvPr id="11" name="Fußzeilenplatzhalter 10"/>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Textplatzhalter 2"/>
          <p:cNvSpPr>
            <a:spLocks noGrp="1"/>
          </p:cNvSpPr>
          <p:nvPr>
            <p:ph type="body" sz="quarter" idx="10"/>
          </p:nvPr>
        </p:nvSpPr>
        <p:spPr/>
        <p:txBody>
          <a:bodyPr/>
          <a:lstStyle/>
          <a:p>
            <a:r>
              <a:rPr lang="de-DE" dirty="0" err="1" smtClean="0"/>
              <a:t>Brou</a:t>
            </a:r>
            <a:r>
              <a:rPr lang="de-DE" dirty="0" smtClean="0"/>
              <a:t> Konan Franck, Kakaobauer und Jugendprojektleiter für „</a:t>
            </a:r>
            <a:r>
              <a:rPr lang="de-DE" dirty="0" err="1" smtClean="0"/>
              <a:t>It</a:t>
            </a:r>
            <a:r>
              <a:rPr lang="de-DE" dirty="0" smtClean="0"/>
              <a:t> </a:t>
            </a:r>
            <a:r>
              <a:rPr lang="de-DE" dirty="0" err="1" smtClean="0"/>
              <a:t>takes</a:t>
            </a:r>
            <a:r>
              <a:rPr lang="de-DE" dirty="0" smtClean="0"/>
              <a:t> a </a:t>
            </a:r>
            <a:r>
              <a:rPr lang="de-DE" dirty="0" err="1" smtClean="0"/>
              <a:t>village</a:t>
            </a:r>
            <a:r>
              <a:rPr lang="de-DE" dirty="0" smtClean="0"/>
              <a:t> </a:t>
            </a:r>
            <a:r>
              <a:rPr lang="de-DE" dirty="0" err="1" smtClean="0"/>
              <a:t>to</a:t>
            </a:r>
            <a:r>
              <a:rPr lang="de-DE" dirty="0" smtClean="0"/>
              <a:t> </a:t>
            </a:r>
            <a:r>
              <a:rPr lang="de-DE" dirty="0" err="1" smtClean="0"/>
              <a:t>protect</a:t>
            </a:r>
            <a:r>
              <a:rPr lang="de-DE" dirty="0" smtClean="0"/>
              <a:t> a </a:t>
            </a:r>
            <a:r>
              <a:rPr lang="de-DE" dirty="0" err="1" smtClean="0"/>
              <a:t>child</a:t>
            </a:r>
            <a:r>
              <a:rPr lang="de-DE" dirty="0" smtClean="0"/>
              <a:t>“, ein Präventionsprojekt von Fairtrade International</a:t>
            </a:r>
            <a:endParaRPr lang="de-DE" dirty="0"/>
          </a:p>
        </p:txBody>
      </p:sp>
      <p:sp>
        <p:nvSpPr>
          <p:cNvPr id="5" name="Textplatzhalter 4"/>
          <p:cNvSpPr>
            <a:spLocks noGrp="1"/>
          </p:cNvSpPr>
          <p:nvPr>
            <p:ph type="body" sz="quarter" idx="12"/>
          </p:nvPr>
        </p:nvSpPr>
        <p:spPr>
          <a:xfrm>
            <a:off x="5688881" y="2735999"/>
            <a:ext cx="6552332" cy="5725326"/>
          </a:xfrm>
        </p:spPr>
        <p:txBody>
          <a:bodyPr/>
          <a:lstStyle/>
          <a:p>
            <a:endParaRPr lang="de-DE" dirty="0" smtClean="0"/>
          </a:p>
          <a:p>
            <a:endParaRPr lang="de-DE" dirty="0" smtClean="0"/>
          </a:p>
          <a:p>
            <a:endParaRPr lang="de-DE" dirty="0" smtClean="0"/>
          </a:p>
          <a:p>
            <a:endParaRPr lang="de-DE" dirty="0" smtClean="0"/>
          </a:p>
          <a:p>
            <a:r>
              <a:rPr lang="de-DE" b="1" i="1" dirty="0" smtClean="0">
                <a:solidFill>
                  <a:srgbClr val="00B9E4"/>
                </a:solidFill>
              </a:rPr>
              <a:t>„ Das Projekt ist sehr wichtig, um uns bewusst zu machen, dass Kinder Rechte haben und um zu lernen, wie wir ein Beobachtungs- und Kontrollsystem dafür in unserer Gemeinde einrichten können. Darüber hinaus fördert das Projekt Beschäftigungsmöglichkeiten für Jugendliche und es gibt uns die Chance, ein Stipendium zu bekommen.“</a:t>
            </a:r>
            <a:endParaRPr lang="de-DE" b="1" i="1" dirty="0">
              <a:solidFill>
                <a:srgbClr val="00B9E4"/>
              </a:solidFill>
            </a:endParaRPr>
          </a:p>
        </p:txBody>
      </p:sp>
      <p:pic>
        <p:nvPicPr>
          <p:cNvPr id="10" name="Picture 1"/>
          <p:cNvPicPr>
            <a:picLocks noChangeAspect="1" noChangeArrowheads="1"/>
          </p:cNvPicPr>
          <p:nvPr/>
        </p:nvPicPr>
        <p:blipFill>
          <a:blip r:embed="rId3" cstate="print"/>
          <a:srcRect l="11032" b="-1638"/>
          <a:stretch>
            <a:fillRect/>
          </a:stretch>
        </p:blipFill>
        <p:spPr bwMode="auto">
          <a:xfrm>
            <a:off x="432297" y="2844701"/>
            <a:ext cx="4866888" cy="5688632"/>
          </a:xfrm>
          <a:prstGeom prst="rect">
            <a:avLst/>
          </a:prstGeom>
          <a:noFill/>
          <a:ln w="9525">
            <a:solidFill>
              <a:schemeClr val="bg1">
                <a:lumMod val="50000"/>
              </a:schemeClr>
            </a:solidFill>
            <a:miter lim="800000"/>
            <a:headEnd/>
            <a:tailEnd/>
          </a:ln>
        </p:spPr>
      </p:pic>
      <p:pic>
        <p:nvPicPr>
          <p:cNvPr id="8" name="Picture 1"/>
          <p:cNvPicPr>
            <a:picLocks noChangeAspect="1" noChangeArrowheads="1"/>
          </p:cNvPicPr>
          <p:nvPr/>
        </p:nvPicPr>
        <p:blipFill>
          <a:blip r:embed="rId4" cstate="print"/>
          <a:srcRect/>
          <a:stretch>
            <a:fillRect/>
          </a:stretch>
        </p:blipFill>
        <p:spPr bwMode="auto">
          <a:xfrm>
            <a:off x="6769001" y="2772693"/>
            <a:ext cx="3276616" cy="1944216"/>
          </a:xfrm>
          <a:prstGeom prst="rect">
            <a:avLst/>
          </a:prstGeom>
          <a:noFill/>
          <a:ln w="9525">
            <a:solidFill>
              <a:schemeClr val="bg1">
                <a:lumMod val="50000"/>
              </a:schemeClr>
            </a:solidFill>
            <a:miter lim="800000"/>
            <a:headEnd/>
            <a:tailEnd/>
          </a:ln>
        </p:spPr>
      </p:pic>
      <p:sp>
        <p:nvSpPr>
          <p:cNvPr id="14" name="Foliennummernplatzhalter 13"/>
          <p:cNvSpPr>
            <a:spLocks noGrp="1"/>
          </p:cNvSpPr>
          <p:nvPr>
            <p:ph type="sldNum" sz="quarter" idx="14"/>
          </p:nvPr>
        </p:nvSpPr>
        <p:spPr/>
        <p:txBody>
          <a:bodyPr/>
          <a:lstStyle/>
          <a:p>
            <a:fld id="{9E5BBBCA-82F5-469F-983F-0225BAAAFE5F}" type="slidenum">
              <a:rPr lang="de-DE" smtClean="0"/>
              <a:pPr/>
              <a:t>32</a:t>
            </a:fld>
            <a:endParaRPr lang="de-DE"/>
          </a:p>
        </p:txBody>
      </p:sp>
      <p:sp>
        <p:nvSpPr>
          <p:cNvPr id="15" name="Fußzeilenplatzhalter 14"/>
          <p:cNvSpPr>
            <a:spLocks noGrp="1"/>
          </p:cNvSpPr>
          <p:nvPr>
            <p:ph type="ftr" sz="quarter" idx="15"/>
          </p:nvPr>
        </p:nvSpPr>
        <p:spPr/>
        <p:txBody>
          <a:bodyPr/>
          <a:lstStyle/>
          <a:p>
            <a:r>
              <a:rPr lang="de-DE" smtClean="0"/>
              <a:t>Fairtrade - HANDEL NEU DENKEN</a:t>
            </a:r>
            <a:endParaRPr lang="de-DE"/>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endParaRPr lang="de-DE"/>
          </a:p>
        </p:txBody>
      </p:sp>
      <p:sp>
        <p:nvSpPr>
          <p:cNvPr id="3" name="Textplatzhalter 2"/>
          <p:cNvSpPr>
            <a:spLocks noGrp="1"/>
          </p:cNvSpPr>
          <p:nvPr>
            <p:ph type="body" sz="quarter" idx="10"/>
          </p:nvPr>
        </p:nvSpPr>
        <p:spPr/>
        <p:txBody>
          <a:bodyPr/>
          <a:lstStyle/>
          <a:p>
            <a:r>
              <a:rPr lang="de-DE" dirty="0" smtClean="0"/>
              <a:t>Fairtrade - mehr als Preis und Prämie</a:t>
            </a:r>
            <a:endParaRPr lang="de-DE" dirty="0"/>
          </a:p>
        </p:txBody>
      </p:sp>
      <p:sp>
        <p:nvSpPr>
          <p:cNvPr id="7" name="Textplatzhalter 6"/>
          <p:cNvSpPr>
            <a:spLocks noGrp="1"/>
          </p:cNvSpPr>
          <p:nvPr>
            <p:ph type="body" sz="quarter" idx="11"/>
          </p:nvPr>
        </p:nvSpPr>
        <p:spPr>
          <a:xfrm>
            <a:off x="360289" y="3564781"/>
            <a:ext cx="10872787" cy="4607992"/>
          </a:xfrm>
        </p:spPr>
        <p:txBody>
          <a:bodyPr/>
          <a:lstStyle/>
          <a:p>
            <a:pPr marL="361950" indent="-361950">
              <a:buFont typeface="Arial" pitchFamily="34" charset="0"/>
              <a:buChar char="•"/>
            </a:pPr>
            <a:r>
              <a:rPr lang="de-DE" dirty="0" smtClean="0"/>
              <a:t>Beratung der Produzenten vor Ort</a:t>
            </a:r>
          </a:p>
          <a:p>
            <a:pPr marL="361950" indent="-361950">
              <a:buFont typeface="Arial" pitchFamily="34" charset="0"/>
              <a:buChar char="•"/>
            </a:pPr>
            <a:r>
              <a:rPr lang="de-DE" dirty="0" smtClean="0"/>
              <a:t> Spezielle Programme für besondere Problemfelder</a:t>
            </a:r>
          </a:p>
        </p:txBody>
      </p:sp>
      <p:sp>
        <p:nvSpPr>
          <p:cNvPr id="9" name="Foliennummernplatzhalter 8"/>
          <p:cNvSpPr>
            <a:spLocks noGrp="1"/>
          </p:cNvSpPr>
          <p:nvPr>
            <p:ph type="sldNum" sz="quarter" idx="13"/>
          </p:nvPr>
        </p:nvSpPr>
        <p:spPr/>
        <p:txBody>
          <a:bodyPr/>
          <a:lstStyle/>
          <a:p>
            <a:fld id="{25E652D8-9D9C-46FF-8662-7FD6CB2ABFAD}" type="slidenum">
              <a:rPr lang="de-DE" smtClean="0"/>
              <a:pPr/>
              <a:t>33</a:t>
            </a:fld>
            <a:endParaRPr lang="de-DE"/>
          </a:p>
        </p:txBody>
      </p:sp>
      <p:sp>
        <p:nvSpPr>
          <p:cNvPr id="10" name="Fußzeilenplatzhalter 9"/>
          <p:cNvSpPr>
            <a:spLocks noGrp="1"/>
          </p:cNvSpPr>
          <p:nvPr>
            <p:ph type="ftr" sz="quarter" idx="14"/>
          </p:nvPr>
        </p:nvSpPr>
        <p:spPr/>
        <p:txBody>
          <a:bodyPr/>
          <a:lstStyle/>
          <a:p>
            <a:r>
              <a:rPr lang="de-DE" smtClean="0"/>
              <a:t>Fairtrade - HANDEL NEU DENKEN</a:t>
            </a:r>
            <a:endParaRPr lang="de-DE"/>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xfrm>
            <a:off x="6696993" y="1799999"/>
            <a:ext cx="5616624" cy="3420965"/>
          </a:xfrm>
        </p:spPr>
        <p:txBody>
          <a:bodyPr/>
          <a:lstStyle/>
          <a:p>
            <a:r>
              <a:rPr lang="de-DE" sz="2800" dirty="0" smtClean="0"/>
              <a:t>Ein wichtiger Baustein des Fairtrade-Systems ist die Beratung und Unterstützung der Produzenten vor Ort durch Spezialisten der Produzentennetzwerke.</a:t>
            </a:r>
            <a:endParaRPr lang="de-DE" sz="2800" dirty="0"/>
          </a:p>
        </p:txBody>
      </p:sp>
      <p:sp>
        <p:nvSpPr>
          <p:cNvPr id="3" name="Titel 2"/>
          <p:cNvSpPr>
            <a:spLocks noGrp="1"/>
          </p:cNvSpPr>
          <p:nvPr>
            <p:ph type="ctrTitle"/>
          </p:nvPr>
        </p:nvSpPr>
        <p:spPr/>
        <p:txBody>
          <a:bodyPr/>
          <a:lstStyle/>
          <a:p>
            <a:r>
              <a:rPr lang="de-DE" dirty="0" smtClean="0"/>
              <a:t>SPEZIALISTEN ZUR UNTERSTÜTZUNG DER PRODUZENTEN</a:t>
            </a:r>
            <a:endParaRPr lang="de-DE" dirty="0"/>
          </a:p>
        </p:txBody>
      </p:sp>
      <p:sp>
        <p:nvSpPr>
          <p:cNvPr id="4" name="Bildplatzhalter 3"/>
          <p:cNvSpPr>
            <a:spLocks noGrp="1"/>
          </p:cNvSpPr>
          <p:nvPr>
            <p:ph type="pic" sz="quarter" idx="16"/>
          </p:nvPr>
        </p:nvSpPr>
        <p:spPr>
          <a:xfrm>
            <a:off x="360290" y="1764581"/>
            <a:ext cx="5544616" cy="6624736"/>
          </a:xfrm>
        </p:spPr>
      </p:sp>
      <p:sp>
        <p:nvSpPr>
          <p:cNvPr id="6" name="Textplatzhalter 5"/>
          <p:cNvSpPr>
            <a:spLocks noGrp="1"/>
          </p:cNvSpPr>
          <p:nvPr>
            <p:ph type="body" sz="quarter" idx="18"/>
          </p:nvPr>
        </p:nvSpPr>
        <p:spPr>
          <a:xfrm>
            <a:off x="6696993" y="4788917"/>
            <a:ext cx="5832648" cy="4104456"/>
          </a:xfrm>
        </p:spPr>
        <p:txBody>
          <a:bodyPr/>
          <a:lstStyle/>
          <a:p>
            <a:pPr>
              <a:spcAft>
                <a:spcPts val="600"/>
              </a:spcAft>
            </a:pPr>
            <a:r>
              <a:rPr lang="de-DE" sz="2500" dirty="0" smtClean="0"/>
              <a:t>Beratung und Unterstützung bei: </a:t>
            </a:r>
          </a:p>
          <a:p>
            <a:pPr>
              <a:spcAft>
                <a:spcPts val="600"/>
              </a:spcAft>
              <a:buFont typeface="Arial" pitchFamily="34" charset="0"/>
              <a:buChar char="•"/>
            </a:pPr>
            <a:r>
              <a:rPr lang="de-DE" sz="2500" dirty="0" smtClean="0"/>
              <a:t> Zertifizierungsfragen</a:t>
            </a:r>
          </a:p>
          <a:p>
            <a:pPr>
              <a:spcAft>
                <a:spcPts val="600"/>
              </a:spcAft>
              <a:buFont typeface="Arial" pitchFamily="34" charset="0"/>
              <a:buChar char="•"/>
            </a:pPr>
            <a:r>
              <a:rPr lang="de-DE" sz="2500" dirty="0" smtClean="0"/>
              <a:t> Fortbildung</a:t>
            </a:r>
          </a:p>
          <a:p>
            <a:pPr>
              <a:spcAft>
                <a:spcPts val="600"/>
              </a:spcAft>
              <a:buFont typeface="Arial" pitchFamily="34" charset="0"/>
              <a:buChar char="•"/>
            </a:pPr>
            <a:r>
              <a:rPr lang="de-DE" sz="2500" dirty="0" smtClean="0"/>
              <a:t> Nachhaltige Prämienverwendung</a:t>
            </a:r>
          </a:p>
          <a:p>
            <a:pPr>
              <a:spcAft>
                <a:spcPts val="600"/>
              </a:spcAft>
              <a:buFont typeface="Arial" pitchFamily="34" charset="0"/>
              <a:buChar char="•"/>
            </a:pPr>
            <a:r>
              <a:rPr lang="de-DE" sz="2500" dirty="0" smtClean="0"/>
              <a:t> Finanzierungsmöglichkeiten</a:t>
            </a:r>
          </a:p>
          <a:p>
            <a:pPr>
              <a:spcAft>
                <a:spcPts val="600"/>
              </a:spcAft>
              <a:buFont typeface="Arial" pitchFamily="34" charset="0"/>
              <a:buChar char="•"/>
            </a:pPr>
            <a:r>
              <a:rPr lang="de-DE" sz="2500" dirty="0" smtClean="0"/>
              <a:t> maßgeschneiderten Entwicklungs-</a:t>
            </a:r>
            <a:r>
              <a:rPr lang="de-DE" sz="2500" dirty="0" err="1" smtClean="0"/>
              <a:t>programmen</a:t>
            </a:r>
            <a:endParaRPr lang="de-DE" sz="2500" dirty="0"/>
          </a:p>
        </p:txBody>
      </p:sp>
      <p:pic>
        <p:nvPicPr>
          <p:cNvPr id="1027" name="Picture 3" descr="D:\Users\a.grote\Downloads\IMG_1303.jpg"/>
          <p:cNvPicPr>
            <a:picLocks noChangeAspect="1" noChangeArrowheads="1"/>
          </p:cNvPicPr>
          <p:nvPr/>
        </p:nvPicPr>
        <p:blipFill>
          <a:blip r:embed="rId3" cstate="print"/>
          <a:srcRect l="29319" r="15320"/>
          <a:stretch>
            <a:fillRect/>
          </a:stretch>
        </p:blipFill>
        <p:spPr bwMode="auto">
          <a:xfrm>
            <a:off x="360289" y="1764581"/>
            <a:ext cx="5976664" cy="7200799"/>
          </a:xfrm>
          <a:prstGeom prst="rect">
            <a:avLst/>
          </a:prstGeom>
          <a:noFill/>
        </p:spPr>
      </p:pic>
      <p:sp>
        <p:nvSpPr>
          <p:cNvPr id="9" name="Foliennummernplatzhalter 8"/>
          <p:cNvSpPr>
            <a:spLocks noGrp="1"/>
          </p:cNvSpPr>
          <p:nvPr>
            <p:ph type="sldNum" sz="quarter" idx="20"/>
          </p:nvPr>
        </p:nvSpPr>
        <p:spPr/>
        <p:txBody>
          <a:bodyPr/>
          <a:lstStyle/>
          <a:p>
            <a:fld id="{9E5BBBCA-82F5-469F-983F-0225BAAAFE5F}" type="slidenum">
              <a:rPr lang="de-DE" smtClean="0"/>
              <a:pPr/>
              <a:t>34</a:t>
            </a:fld>
            <a:endParaRPr lang="de-DE"/>
          </a:p>
        </p:txBody>
      </p:sp>
      <p:sp>
        <p:nvSpPr>
          <p:cNvPr id="10" name="Fußzeilenplatzhalter 9"/>
          <p:cNvSpPr>
            <a:spLocks noGrp="1"/>
          </p:cNvSpPr>
          <p:nvPr>
            <p:ph type="ftr" sz="quarter" idx="21"/>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3500" b="1" dirty="0" smtClean="0">
                <a:solidFill>
                  <a:schemeClr val="bg1"/>
                </a:solidFill>
              </a:rPr>
              <a:t>WIRKUNG  ERHÖHEN </a:t>
            </a:r>
            <a:endParaRPr lang="de-DE" sz="3500" b="1" dirty="0">
              <a:solidFill>
                <a:schemeClr val="bg1"/>
              </a:solidFill>
            </a:endParaRPr>
          </a:p>
        </p:txBody>
      </p:sp>
      <p:sp>
        <p:nvSpPr>
          <p:cNvPr id="4" name="Inhaltsplatzhalter 3"/>
          <p:cNvSpPr>
            <a:spLocks noGrp="1"/>
          </p:cNvSpPr>
          <p:nvPr>
            <p:ph type="body" sz="quarter" idx="10"/>
          </p:nvPr>
        </p:nvSpPr>
        <p:spPr>
          <a:xfrm>
            <a:off x="792337" y="1836589"/>
            <a:ext cx="11305255" cy="2124821"/>
          </a:xfrm>
        </p:spPr>
        <p:txBody>
          <a:bodyPr/>
          <a:lstStyle/>
          <a:p>
            <a:pPr>
              <a:buNone/>
            </a:pPr>
            <a:r>
              <a:rPr lang="de-DE" dirty="0" smtClean="0">
                <a:solidFill>
                  <a:srgbClr val="00B9E4"/>
                </a:solidFill>
              </a:rPr>
              <a:t>Die Fairtrade-Standards sind die wichtigsten Werkzeuge zur Erreichung der Fairtrade-Ziele auf breiter Ebene. Einige Bereiche benötigen jedoch besondere Ressourcen, um eine Verbesserung zu erreichen. Deshalb gibt es gezielte Projektarbeit bei folgenden fünf Themen :</a:t>
            </a:r>
            <a:endParaRPr lang="de-DE" dirty="0">
              <a:solidFill>
                <a:srgbClr val="00B9E4"/>
              </a:solidFill>
            </a:endParaRPr>
          </a:p>
        </p:txBody>
      </p:sp>
      <p:sp>
        <p:nvSpPr>
          <p:cNvPr id="5" name="Inhaltsplatzhalter 4"/>
          <p:cNvSpPr>
            <a:spLocks noGrp="1"/>
          </p:cNvSpPr>
          <p:nvPr>
            <p:ph type="body" sz="quarter" idx="11"/>
          </p:nvPr>
        </p:nvSpPr>
        <p:spPr>
          <a:xfrm>
            <a:off x="1008361" y="4572893"/>
            <a:ext cx="10729192" cy="3455740"/>
          </a:xfrm>
        </p:spPr>
        <p:txBody>
          <a:bodyPr/>
          <a:lstStyle/>
          <a:p>
            <a:pPr>
              <a:spcBef>
                <a:spcPts val="0"/>
              </a:spcBef>
              <a:buFontTx/>
              <a:buChar char="-"/>
            </a:pPr>
            <a:r>
              <a:rPr lang="de-DE" sz="2500" b="0" dirty="0" smtClean="0"/>
              <a:t>Anpassung an die Auswirkungen des Klimawandels</a:t>
            </a:r>
          </a:p>
          <a:p>
            <a:pPr>
              <a:spcBef>
                <a:spcPts val="0"/>
              </a:spcBef>
              <a:buFontTx/>
              <a:buChar char="-"/>
            </a:pPr>
            <a:r>
              <a:rPr lang="de-DE" sz="2500" b="0" dirty="0" smtClean="0"/>
              <a:t> Durchsetzung von Frauenrechten</a:t>
            </a:r>
          </a:p>
          <a:p>
            <a:pPr>
              <a:spcBef>
                <a:spcPts val="0"/>
              </a:spcBef>
              <a:buFontTx/>
              <a:buChar char="-"/>
            </a:pPr>
            <a:r>
              <a:rPr lang="de-DE" sz="2500" b="0" dirty="0" smtClean="0"/>
              <a:t> Schutz von Kindern, Jugendlichen und anderen verletzlichen Gruppen</a:t>
            </a:r>
          </a:p>
          <a:p>
            <a:pPr>
              <a:spcBef>
                <a:spcPts val="0"/>
              </a:spcBef>
              <a:buFontTx/>
              <a:buChar char="-"/>
            </a:pPr>
            <a:r>
              <a:rPr lang="de-DE" sz="2500" b="0" dirty="0" smtClean="0"/>
              <a:t> Verbesserung bei den Arbeiterrechten</a:t>
            </a:r>
          </a:p>
          <a:p>
            <a:pPr>
              <a:spcBef>
                <a:spcPts val="0"/>
              </a:spcBef>
              <a:buFontTx/>
              <a:buChar char="-"/>
            </a:pPr>
            <a:r>
              <a:rPr lang="de-DE" sz="2500" b="0" dirty="0" smtClean="0"/>
              <a:t> Stärkung von Kleinbauern </a:t>
            </a:r>
            <a:endParaRPr lang="de-DE" sz="2500" b="0" dirty="0"/>
          </a:p>
        </p:txBody>
      </p:sp>
      <p:sp>
        <p:nvSpPr>
          <p:cNvPr id="8" name="Foliennummernplatzhalter 7"/>
          <p:cNvSpPr>
            <a:spLocks noGrp="1"/>
          </p:cNvSpPr>
          <p:nvPr>
            <p:ph type="sldNum" sz="quarter" idx="13"/>
          </p:nvPr>
        </p:nvSpPr>
        <p:spPr/>
        <p:txBody>
          <a:bodyPr/>
          <a:lstStyle/>
          <a:p>
            <a:fld id="{9E5BBBCA-82F5-469F-983F-0225BAAAFE5F}" type="slidenum">
              <a:rPr lang="de-DE" smtClean="0"/>
              <a:pPr/>
              <a:t>35</a:t>
            </a:fld>
            <a:endParaRPr lang="de-DE"/>
          </a:p>
        </p:txBody>
      </p:sp>
      <p:sp>
        <p:nvSpPr>
          <p:cNvPr id="9" name="Fußzeilenplatzhalter 8"/>
          <p:cNvSpPr>
            <a:spLocks noGrp="1"/>
          </p:cNvSpPr>
          <p:nvPr>
            <p:ph type="ftr" sz="quarter" idx="14"/>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Textplatzhalter 2"/>
          <p:cNvSpPr>
            <a:spLocks noGrp="1"/>
          </p:cNvSpPr>
          <p:nvPr>
            <p:ph type="body" sz="quarter" idx="10"/>
          </p:nvPr>
        </p:nvSpPr>
        <p:spPr/>
        <p:txBody>
          <a:bodyPr/>
          <a:lstStyle/>
          <a:p>
            <a:r>
              <a:rPr lang="de-DE" dirty="0" smtClean="0"/>
              <a:t>Der Blick von Außen</a:t>
            </a:r>
            <a:endParaRPr lang="de-DE" dirty="0"/>
          </a:p>
        </p:txBody>
      </p:sp>
      <p:sp>
        <p:nvSpPr>
          <p:cNvPr id="4" name="Textplatzhalter 3"/>
          <p:cNvSpPr>
            <a:spLocks noGrp="1"/>
          </p:cNvSpPr>
          <p:nvPr>
            <p:ph type="body" sz="quarter" idx="11"/>
          </p:nvPr>
        </p:nvSpPr>
        <p:spPr/>
        <p:txBody>
          <a:bodyPr/>
          <a:lstStyle/>
          <a:p>
            <a:r>
              <a:rPr lang="de-DE" dirty="0" smtClean="0"/>
              <a:t>Wirkungsstudien</a:t>
            </a:r>
          </a:p>
          <a:p>
            <a:r>
              <a:rPr lang="de-DE" dirty="0" smtClean="0"/>
              <a:t>Marktforschung</a:t>
            </a:r>
            <a:endParaRPr lang="de-DE" dirty="0"/>
          </a:p>
        </p:txBody>
      </p:sp>
      <p:sp>
        <p:nvSpPr>
          <p:cNvPr id="7" name="Foliennummernplatzhalter 6"/>
          <p:cNvSpPr>
            <a:spLocks noGrp="1"/>
          </p:cNvSpPr>
          <p:nvPr>
            <p:ph type="sldNum" sz="quarter" idx="13"/>
          </p:nvPr>
        </p:nvSpPr>
        <p:spPr/>
        <p:txBody>
          <a:bodyPr/>
          <a:lstStyle/>
          <a:p>
            <a:fld id="{25E652D8-9D9C-46FF-8662-7FD6CB2ABFAD}" type="slidenum">
              <a:rPr lang="de-DE" smtClean="0"/>
              <a:pPr/>
              <a:t>36</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e-DE" sz="3500" b="1" dirty="0" smtClean="0">
                <a:solidFill>
                  <a:schemeClr val="bg1"/>
                </a:solidFill>
                <a:latin typeface="Calibri" panose="020F0502020204030204" pitchFamily="34" charset="0"/>
              </a:rPr>
              <a:t>STUDIEN BELEGEN DIE WIRKUNG VON FAIRTRADE</a:t>
            </a:r>
            <a:endParaRPr lang="de-DE" sz="3500" dirty="0">
              <a:solidFill>
                <a:schemeClr val="bg1"/>
              </a:solidFill>
            </a:endParaRPr>
          </a:p>
        </p:txBody>
      </p:sp>
      <p:sp>
        <p:nvSpPr>
          <p:cNvPr id="12" name="Textplatzhalter 11"/>
          <p:cNvSpPr>
            <a:spLocks noGrp="1"/>
          </p:cNvSpPr>
          <p:nvPr>
            <p:ph type="body" sz="quarter" idx="10"/>
          </p:nvPr>
        </p:nvSpPr>
        <p:spPr/>
        <p:txBody>
          <a:bodyPr/>
          <a:lstStyle/>
          <a:p>
            <a:r>
              <a:rPr lang="de-DE" dirty="0" smtClean="0"/>
              <a:t>Die Wirkung von Fairtrade wurde in einer Vielzahl von Studien nachgewiesen. Zusammen mit </a:t>
            </a:r>
            <a:r>
              <a:rPr lang="de-DE" dirty="0" err="1" smtClean="0"/>
              <a:t>Bio</a:t>
            </a:r>
            <a:r>
              <a:rPr lang="de-DE" dirty="0" smtClean="0"/>
              <a:t> ist Fairtrade das am umfassendsten untersuchte Siegel. </a:t>
            </a:r>
            <a:endParaRPr lang="de-DE" dirty="0"/>
          </a:p>
        </p:txBody>
      </p:sp>
      <p:pic>
        <p:nvPicPr>
          <p:cNvPr id="8" name="Bildplatzhalter 6"/>
          <p:cNvPicPr>
            <a:picLocks noGrp="1" noChangeAspect="1"/>
          </p:cNvPicPr>
          <p:nvPr>
            <p:ph type="pic" sz="quarter" idx="11"/>
          </p:nvPr>
        </p:nvPicPr>
        <p:blipFill rotWithShape="1">
          <a:blip r:embed="rId3" cstate="print">
            <a:extLst>
              <a:ext uri="{28A0092B-C50C-407E-A947-70E740481C1C}">
                <a14:useLocalDpi xmlns:a14="http://schemas.microsoft.com/office/drawing/2010/main" xmlns=""/>
              </a:ext>
            </a:extLst>
          </a:blip>
          <a:srcRect l="8613" r="8613"/>
          <a:stretch/>
        </p:blipFill>
        <p:spPr>
          <a:xfrm>
            <a:off x="432297" y="3060725"/>
            <a:ext cx="5855778" cy="5005245"/>
          </a:xfrm>
          <a:prstGeom prst="rect">
            <a:avLst/>
          </a:prstGeom>
        </p:spPr>
      </p:pic>
      <p:sp>
        <p:nvSpPr>
          <p:cNvPr id="11" name="Inhaltsplatzhalter 7"/>
          <p:cNvSpPr txBox="1">
            <a:spLocks/>
          </p:cNvSpPr>
          <p:nvPr/>
        </p:nvSpPr>
        <p:spPr>
          <a:xfrm>
            <a:off x="6624984" y="2772693"/>
            <a:ext cx="5688633" cy="6048672"/>
          </a:xfrm>
          <a:prstGeom prst="rect">
            <a:avLst/>
          </a:prstGeom>
        </p:spPr>
        <p:txBody>
          <a:bodyPr vert="horz" lIns="0" tIns="0" rIns="0" bIns="0" rtlCol="0">
            <a:noAutofit/>
          </a:bodyPr>
          <a:lstStyle>
            <a:lvl1pPr marL="342900" indent="-342900" defTabSz="1040966">
              <a:lnSpc>
                <a:spcPts val="3396"/>
              </a:lnSpc>
              <a:spcBef>
                <a:spcPts val="0"/>
              </a:spcBef>
              <a:spcAft>
                <a:spcPts val="0"/>
              </a:spcAft>
              <a:buClr>
                <a:srgbClr val="00B0F0"/>
              </a:buClr>
              <a:buFont typeface="Arial" panose="020B0604020202020204" pitchFamily="34" charset="0"/>
              <a:buChar char="•"/>
              <a:defRPr sz="2800" b="0" spc="10" baseline="0">
                <a:latin typeface="Calibri" panose="020F0502020204030204" pitchFamily="34" charset="0"/>
              </a:defRPr>
            </a:lvl1pPr>
            <a:lvl2pPr marL="0" indent="0">
              <a:lnSpc>
                <a:spcPts val="2800"/>
              </a:lnSpc>
              <a:spcBef>
                <a:spcPts val="0"/>
              </a:spcBef>
              <a:spcAft>
                <a:spcPts val="2000"/>
              </a:spcAft>
              <a:buFont typeface="Arial" panose="020B0604020202020204" pitchFamily="34" charset="0"/>
              <a:buNone/>
              <a:defRPr sz="2800" b="0" cap="none" spc="10" baseline="0">
                <a:latin typeface="Veneer" panose="02000806000000000000" pitchFamily="2" charset="0"/>
              </a:defRPr>
            </a:lvl2pPr>
            <a:lvl3pPr marL="0" indent="0">
              <a:lnSpc>
                <a:spcPts val="2800"/>
              </a:lnSpc>
              <a:spcBef>
                <a:spcPts val="0"/>
              </a:spcBef>
              <a:spcAft>
                <a:spcPts val="1400"/>
              </a:spcAft>
              <a:buClr>
                <a:schemeClr val="accent1"/>
              </a:buClr>
              <a:buFont typeface="Arial" panose="020B0604020202020204" pitchFamily="34" charset="0"/>
              <a:buNone/>
              <a:defRPr sz="2000" spc="10" baseline="0"/>
            </a:lvl3pPr>
            <a:lvl4pPr marL="252000" indent="-252000">
              <a:lnSpc>
                <a:spcPts val="2800"/>
              </a:lnSpc>
              <a:spcBef>
                <a:spcPts val="0"/>
              </a:spcBef>
              <a:spcAft>
                <a:spcPts val="1400"/>
              </a:spcAft>
              <a:buClr>
                <a:schemeClr val="accent1"/>
              </a:buClr>
              <a:buFont typeface="Arial" panose="020B0604020202020204" pitchFamily="34" charset="0"/>
              <a:buChar char="•"/>
              <a:defRPr sz="2000" spc="10" baseline="0"/>
            </a:lvl4pPr>
            <a:lvl5pPr marL="0" indent="0">
              <a:lnSpc>
                <a:spcPts val="2000"/>
              </a:lnSpc>
              <a:spcBef>
                <a:spcPts val="0"/>
              </a:spcBef>
              <a:spcAft>
                <a:spcPts val="1400"/>
              </a:spcAft>
              <a:buFont typeface="Arial" panose="020B0604020202020204" pitchFamily="34" charset="0"/>
              <a:buNone/>
              <a:defRPr sz="1500" b="1" i="0" spc="10" baseline="0">
                <a:solidFill>
                  <a:schemeClr val="accent3"/>
                </a:solidFill>
              </a:defRPr>
            </a:lvl5pPr>
            <a:lvl6pPr marL="3564446" indent="-324041">
              <a:spcBef>
                <a:spcPct val="20000"/>
              </a:spcBef>
              <a:buFont typeface="Arial" panose="020B0604020202020204" pitchFamily="34" charset="0"/>
              <a:buChar char="•"/>
              <a:defRPr sz="2800"/>
            </a:lvl6pPr>
            <a:lvl7pPr marL="4212527" indent="-324041">
              <a:spcBef>
                <a:spcPct val="20000"/>
              </a:spcBef>
              <a:buFont typeface="Arial" panose="020B0604020202020204" pitchFamily="34" charset="0"/>
              <a:buChar char="•"/>
              <a:defRPr sz="2800"/>
            </a:lvl7pPr>
            <a:lvl8pPr marL="4860608" indent="-324041">
              <a:spcBef>
                <a:spcPct val="20000"/>
              </a:spcBef>
              <a:buFont typeface="Arial" panose="020B0604020202020204" pitchFamily="34" charset="0"/>
              <a:buChar char="•"/>
              <a:defRPr sz="2800"/>
            </a:lvl8pPr>
            <a:lvl9pPr marL="5508689" indent="-324041">
              <a:spcBef>
                <a:spcPct val="20000"/>
              </a:spcBef>
              <a:buFont typeface="Arial" panose="020B0604020202020204" pitchFamily="34" charset="0"/>
              <a:buChar char="•"/>
              <a:defRPr sz="2800"/>
            </a:lvl9pPr>
          </a:lstStyle>
          <a:p>
            <a:pPr marL="324000">
              <a:lnSpc>
                <a:spcPct val="100000"/>
              </a:lnSpc>
              <a:spcBef>
                <a:spcPts val="600"/>
              </a:spcBef>
            </a:pPr>
            <a:r>
              <a:rPr lang="de-CH" sz="2500" dirty="0"/>
              <a:t>Fairtrade führt zu höheren und stabileren Einkommen für Kleinbauern </a:t>
            </a:r>
            <a:endParaRPr lang="de-CH" sz="2500" dirty="0" smtClean="0"/>
          </a:p>
          <a:p>
            <a:pPr marL="324000">
              <a:lnSpc>
                <a:spcPct val="100000"/>
              </a:lnSpc>
              <a:spcBef>
                <a:spcPts val="600"/>
              </a:spcBef>
            </a:pPr>
            <a:r>
              <a:rPr lang="de-CH" sz="2500" dirty="0" smtClean="0"/>
              <a:t>Fairtrade </a:t>
            </a:r>
            <a:r>
              <a:rPr lang="de-CH" sz="2500" dirty="0"/>
              <a:t>verbessert </a:t>
            </a:r>
            <a:r>
              <a:rPr lang="de-CH" sz="2500" dirty="0" smtClean="0"/>
              <a:t>Arbeitsbedingungen und Gesundheitsschutz </a:t>
            </a:r>
            <a:r>
              <a:rPr lang="de-CH" sz="2500" dirty="0"/>
              <a:t>auf </a:t>
            </a:r>
            <a:r>
              <a:rPr lang="de-CH" sz="2500" dirty="0" smtClean="0"/>
              <a:t>Plantagen</a:t>
            </a:r>
            <a:endParaRPr lang="de-CH" sz="2500" dirty="0"/>
          </a:p>
          <a:p>
            <a:pPr marL="324000">
              <a:lnSpc>
                <a:spcPct val="100000"/>
              </a:lnSpc>
              <a:spcBef>
                <a:spcPts val="600"/>
              </a:spcBef>
            </a:pPr>
            <a:r>
              <a:rPr lang="de-CH" sz="2500" dirty="0"/>
              <a:t>Fairtrade fördert Investitionen in </a:t>
            </a:r>
            <a:r>
              <a:rPr lang="de-CH" sz="2500" dirty="0" smtClean="0"/>
              <a:t>Produktivität und Qualität</a:t>
            </a:r>
            <a:endParaRPr lang="de-CH" sz="2500" dirty="0"/>
          </a:p>
          <a:p>
            <a:pPr marL="324000">
              <a:lnSpc>
                <a:spcPct val="100000"/>
              </a:lnSpc>
              <a:spcBef>
                <a:spcPts val="600"/>
              </a:spcBef>
            </a:pPr>
            <a:r>
              <a:rPr lang="de-CH" sz="2500" dirty="0"/>
              <a:t>Fairtrade stärkt Eigenverantwortung und </a:t>
            </a:r>
            <a:r>
              <a:rPr lang="de-CH" sz="2500" dirty="0" smtClean="0"/>
              <a:t>Selbstbestimmung </a:t>
            </a:r>
            <a:r>
              <a:rPr lang="de-CH" sz="2500" dirty="0"/>
              <a:t>in </a:t>
            </a:r>
            <a:r>
              <a:rPr lang="de-CH" sz="2500" dirty="0" smtClean="0"/>
              <a:t>Kleinbauern-kooperativen &amp; Arbeiterorganisationen</a:t>
            </a:r>
            <a:endParaRPr lang="de-CH" sz="2500" dirty="0"/>
          </a:p>
          <a:p>
            <a:pPr marL="324000">
              <a:lnSpc>
                <a:spcPct val="100000"/>
              </a:lnSpc>
              <a:spcBef>
                <a:spcPts val="600"/>
              </a:spcBef>
            </a:pPr>
            <a:r>
              <a:rPr lang="de-CH" sz="2500" dirty="0"/>
              <a:t>Fairtrade fördert </a:t>
            </a:r>
            <a:r>
              <a:rPr lang="de-CH" sz="2500" dirty="0" smtClean="0"/>
              <a:t>lokale und regionale Entwicklungsprozesse </a:t>
            </a:r>
            <a:r>
              <a:rPr lang="de-CH" sz="2500" dirty="0"/>
              <a:t>durch </a:t>
            </a:r>
            <a:r>
              <a:rPr lang="de-CH" sz="2500" dirty="0" smtClean="0"/>
              <a:t>Prämien-</a:t>
            </a:r>
            <a:r>
              <a:rPr lang="de-CH" sz="2500" dirty="0" err="1" smtClean="0"/>
              <a:t>projekte</a:t>
            </a:r>
            <a:r>
              <a:rPr lang="de-CH" sz="2500" dirty="0" smtClean="0"/>
              <a:t> </a:t>
            </a:r>
          </a:p>
          <a:p>
            <a:pPr marL="180000">
              <a:lnSpc>
                <a:spcPct val="100000"/>
              </a:lnSpc>
              <a:buNone/>
            </a:pPr>
            <a:r>
              <a:rPr lang="de-CH" sz="2500" dirty="0" smtClean="0"/>
              <a:t/>
            </a:r>
            <a:br>
              <a:rPr lang="de-CH" sz="2500" dirty="0" smtClean="0"/>
            </a:br>
            <a:r>
              <a:rPr lang="de-CH" sz="2500" dirty="0" smtClean="0">
                <a:solidFill>
                  <a:schemeClr val="accent1"/>
                </a:solidFill>
              </a:rPr>
              <a:t>ABER:  </a:t>
            </a:r>
            <a:r>
              <a:rPr lang="de-CH" sz="2500" dirty="0"/>
              <a:t>E</a:t>
            </a:r>
            <a:r>
              <a:rPr lang="de-CH" sz="2500" dirty="0" smtClean="0"/>
              <a:t>s braucht «kritische und grosse Mengen» (CEVAL-Studie)</a:t>
            </a:r>
          </a:p>
        </p:txBody>
      </p:sp>
      <p:sp>
        <p:nvSpPr>
          <p:cNvPr id="9" name="Foliennummernplatzhalter 8"/>
          <p:cNvSpPr>
            <a:spLocks noGrp="1"/>
          </p:cNvSpPr>
          <p:nvPr>
            <p:ph type="sldNum" sz="quarter" idx="14"/>
          </p:nvPr>
        </p:nvSpPr>
        <p:spPr/>
        <p:txBody>
          <a:bodyPr/>
          <a:lstStyle/>
          <a:p>
            <a:fld id="{9E5BBBCA-82F5-469F-983F-0225BAAAFE5F}" type="slidenum">
              <a:rPr lang="de-DE" smtClean="0"/>
              <a:pPr/>
              <a:t>37</a:t>
            </a:fld>
            <a:endParaRPr lang="de-DE"/>
          </a:p>
        </p:txBody>
      </p:sp>
      <p:sp>
        <p:nvSpPr>
          <p:cNvPr id="10" name="Fußzeilenplatzhalter 9"/>
          <p:cNvSpPr>
            <a:spLocks noGrp="1"/>
          </p:cNvSpPr>
          <p:nvPr>
            <p:ph type="ftr" sz="quarter" idx="15"/>
          </p:nvPr>
        </p:nvSpPr>
        <p:spPr/>
        <p:txBody>
          <a:bodyPr/>
          <a:lstStyle/>
          <a:p>
            <a:r>
              <a:rPr lang="de-DE" smtClean="0"/>
              <a:t>Fairtrade - HANDEL NEU DENKEN</a:t>
            </a:r>
            <a:endParaRPr lang="de-DE"/>
          </a:p>
        </p:txBody>
      </p:sp>
    </p:spTree>
    <p:extLst>
      <p:ext uri="{BB962C8B-B14F-4D97-AF65-F5344CB8AC3E}">
        <p14:creationId xmlns:p14="http://schemas.microsoft.com/office/powerpoint/2010/main" xmlns="" val="667996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216273" y="468437"/>
            <a:ext cx="11665585" cy="792088"/>
          </a:xfrm>
        </p:spPr>
        <p:txBody>
          <a:bodyPr/>
          <a:lstStyle/>
          <a:p>
            <a:r>
              <a:rPr lang="de-DE" dirty="0" smtClean="0"/>
              <a:t>FAIRTRADE IST BESONDERS VERTRAUENSWÜRDIG</a:t>
            </a:r>
            <a:br>
              <a:rPr lang="de-DE" dirty="0" smtClean="0"/>
            </a:br>
            <a:endParaRPr lang="de-DE" dirty="0"/>
          </a:p>
        </p:txBody>
      </p:sp>
      <p:sp>
        <p:nvSpPr>
          <p:cNvPr id="8" name="Textplatzhalter 7"/>
          <p:cNvSpPr>
            <a:spLocks noGrp="1"/>
          </p:cNvSpPr>
          <p:nvPr>
            <p:ph type="body" sz="quarter" idx="10"/>
          </p:nvPr>
        </p:nvSpPr>
        <p:spPr/>
        <p:txBody>
          <a:bodyPr/>
          <a:lstStyle/>
          <a:p>
            <a:r>
              <a:rPr lang="de-DE" dirty="0" smtClean="0"/>
              <a:t>Stiftung Warentest-Test von Nachhaltigkeitssiegeln, April 2016 </a:t>
            </a:r>
            <a:endParaRPr lang="de-DE" dirty="0"/>
          </a:p>
        </p:txBody>
      </p:sp>
      <p:sp>
        <p:nvSpPr>
          <p:cNvPr id="10" name="Textplatzhalter 9"/>
          <p:cNvSpPr>
            <a:spLocks noGrp="1"/>
          </p:cNvSpPr>
          <p:nvPr>
            <p:ph type="body" sz="quarter" idx="12"/>
          </p:nvPr>
        </p:nvSpPr>
        <p:spPr/>
        <p:txBody>
          <a:bodyPr/>
          <a:lstStyle/>
          <a:p>
            <a:pPr>
              <a:buNone/>
            </a:pPr>
            <a:r>
              <a:rPr lang="de-DE" b="1" dirty="0" smtClean="0"/>
              <a:t>Testergebnis zu Fairtrade:</a:t>
            </a:r>
          </a:p>
          <a:p>
            <a:r>
              <a:rPr lang="de-DE" dirty="0" smtClean="0"/>
              <a:t>Label mit hoher Aussagekraft. </a:t>
            </a:r>
          </a:p>
          <a:p>
            <a:r>
              <a:rPr lang="de-DE" dirty="0" smtClean="0"/>
              <a:t>Sehr starke übergreifende Kriterien. </a:t>
            </a:r>
          </a:p>
          <a:p>
            <a:r>
              <a:rPr lang="de-DE" dirty="0" smtClean="0"/>
              <a:t>Mindestpreise für Rohware und Prämien sind besonders positiv. </a:t>
            </a:r>
          </a:p>
          <a:p>
            <a:r>
              <a:rPr lang="de-DE" dirty="0" err="1" smtClean="0"/>
              <a:t>Transfair</a:t>
            </a:r>
            <a:r>
              <a:rPr lang="de-DE" dirty="0" smtClean="0"/>
              <a:t> kann </a:t>
            </a:r>
            <a:r>
              <a:rPr lang="de-DE" dirty="0" err="1" smtClean="0"/>
              <a:t>gelabelte</a:t>
            </a:r>
            <a:r>
              <a:rPr lang="de-DE" dirty="0" smtClean="0"/>
              <a:t> Produkte sehr gut zurückverfolgen. Gute Kontrollmechanismen, </a:t>
            </a:r>
          </a:p>
          <a:p>
            <a:r>
              <a:rPr lang="de-DE" dirty="0" smtClean="0"/>
              <a:t>vielfältige Wirkungsanalysen. </a:t>
            </a:r>
          </a:p>
          <a:p>
            <a:endParaRPr lang="de-DE" dirty="0"/>
          </a:p>
        </p:txBody>
      </p:sp>
      <p:pic>
        <p:nvPicPr>
          <p:cNvPr id="154626" name="Picture 2" descr="https://www.fairtrade-deutschland.de/fileadmin/_processed_/csm_2016_news_stiwa_ergebnis_848x440_c480a5c893.jpg"/>
          <p:cNvPicPr>
            <a:picLocks noGrp="1" noChangeAspect="1" noChangeArrowheads="1"/>
          </p:cNvPicPr>
          <p:nvPr>
            <p:ph type="pic" sz="quarter" idx="11"/>
          </p:nvPr>
        </p:nvPicPr>
        <p:blipFill>
          <a:blip r:embed="rId2" cstate="print"/>
          <a:srcRect l="18856" r="18856"/>
          <a:stretch>
            <a:fillRect/>
          </a:stretch>
        </p:blipFill>
        <p:spPr bwMode="auto">
          <a:prstGeom prst="rect">
            <a:avLst/>
          </a:prstGeom>
          <a:noFill/>
        </p:spPr>
      </p:pic>
      <p:sp>
        <p:nvSpPr>
          <p:cNvPr id="11" name="Foliennummernplatzhalter 10"/>
          <p:cNvSpPr>
            <a:spLocks noGrp="1"/>
          </p:cNvSpPr>
          <p:nvPr>
            <p:ph type="sldNum" sz="quarter" idx="14"/>
          </p:nvPr>
        </p:nvSpPr>
        <p:spPr/>
        <p:txBody>
          <a:bodyPr/>
          <a:lstStyle/>
          <a:p>
            <a:fld id="{9E5BBBCA-82F5-469F-983F-0225BAAAFE5F}" type="slidenum">
              <a:rPr lang="de-DE" smtClean="0"/>
              <a:pPr/>
              <a:t>38</a:t>
            </a:fld>
            <a:endParaRPr lang="de-DE"/>
          </a:p>
        </p:txBody>
      </p:sp>
      <p:sp>
        <p:nvSpPr>
          <p:cNvPr id="12" name="Fußzeilenplatzhalter 11"/>
          <p:cNvSpPr>
            <a:spLocks noGrp="1"/>
          </p:cNvSpPr>
          <p:nvPr>
            <p:ph type="ftr" sz="quarter" idx="15"/>
          </p:nvPr>
        </p:nvSpPr>
        <p:spPr/>
        <p:txBody>
          <a:bodyPr/>
          <a:lstStyle/>
          <a:p>
            <a:r>
              <a:rPr lang="de-DE" smtClean="0"/>
              <a:t>Fairtrade - HANDEL NEU DENKEN</a:t>
            </a:r>
            <a:endParaRPr lang="de-DE"/>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a:xfrm>
            <a:off x="1009601" y="540445"/>
            <a:ext cx="10655944" cy="535245"/>
          </a:xfrm>
        </p:spPr>
        <p:txBody>
          <a:bodyPr/>
          <a:lstStyle/>
          <a:p>
            <a:pPr lvl="0">
              <a:defRPr/>
            </a:pPr>
            <a:r>
              <a:rPr lang="en-US" sz="3500" b="1" dirty="0" smtClean="0">
                <a:solidFill>
                  <a:schemeClr val="bg1"/>
                </a:solidFill>
                <a:latin typeface="Calibri" pitchFamily="34" charset="0"/>
              </a:rPr>
              <a:t>FAIRTRADE AUF DEM DEUTSCHEN MARKT</a:t>
            </a:r>
            <a:endParaRPr lang="en-GB" sz="3500" b="1" dirty="0">
              <a:solidFill>
                <a:schemeClr val="bg1"/>
              </a:solidFill>
              <a:latin typeface="Calibri" pitchFamily="34" charset="0"/>
            </a:endParaRPr>
          </a:p>
        </p:txBody>
      </p:sp>
      <p:pic>
        <p:nvPicPr>
          <p:cNvPr id="15" name="Picture 4" descr="G:\03_Dokumentation\05_Materialien_final\05_Logos_final\Fairtrade-Siegel, Brandmark und Banner_aktuell\BrandmarkGermany\Brand Mark Deutschland Vertical\PNG\FBM_DE2_VERT_RGB_NE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65546" y="180415"/>
            <a:ext cx="898526" cy="108743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 Placeholder 2"/>
          <p:cNvSpPr txBox="1">
            <a:spLocks/>
          </p:cNvSpPr>
          <p:nvPr/>
        </p:nvSpPr>
        <p:spPr bwMode="auto">
          <a:xfrm>
            <a:off x="936353" y="3564781"/>
            <a:ext cx="6048671" cy="814655"/>
          </a:xfrm>
          <a:prstGeom prst="rect">
            <a:avLst/>
          </a:prstGeom>
          <a:noFill/>
          <a:ln>
            <a:noFill/>
          </a:ln>
          <a:extLst/>
        </p:spPr>
        <p:txBody>
          <a:bodyPr vert="horz" wrap="square" lIns="139496" tIns="69747" rIns="139496" bIns="69747" numCol="1" anchor="t" anchorCtr="0" compatLnSpc="1">
            <a:prstTxWarp prst="textNoShape">
              <a:avLst/>
            </a:prstTxWarp>
          </a:bodyPr>
          <a:lstStyle>
            <a:lvl1pPr marL="0" marR="0" indent="0" algn="l" defTabSz="914400" rtl="0" eaLnBrk="1" fontAlgn="base" latinLnBrk="0" hangingPunct="1">
              <a:lnSpc>
                <a:spcPct val="100000"/>
              </a:lnSpc>
              <a:spcBef>
                <a:spcPct val="20000"/>
              </a:spcBef>
              <a:spcAft>
                <a:spcPct val="20000"/>
              </a:spcAft>
              <a:buClrTx/>
              <a:buSzTx/>
              <a:buFont typeface="Times" pitchFamily="28" charset="0"/>
              <a:buNone/>
              <a:tabLst/>
              <a:defRPr sz="1400" b="0" baseline="0">
                <a:solidFill>
                  <a:schemeClr val="tx1"/>
                </a:solidFill>
                <a:latin typeface="+mn-lt"/>
                <a:ea typeface="+mn-ea"/>
                <a:cs typeface="Arial" pitchFamily="34" charset="0"/>
              </a:defRPr>
            </a:lvl1pPr>
            <a:lvl2pPr marL="742950" indent="-285750" algn="l" rtl="0" eaLnBrk="1" fontAlgn="base" hangingPunct="1">
              <a:spcBef>
                <a:spcPct val="20000"/>
              </a:spcBef>
              <a:spcAft>
                <a:spcPct val="20000"/>
              </a:spcAft>
              <a:buFont typeface="Times" pitchFamily="28" charset="0"/>
              <a:buChar char="•"/>
              <a:defRPr sz="1400">
                <a:solidFill>
                  <a:schemeClr val="tx1"/>
                </a:solidFill>
                <a:latin typeface="+mn-lt"/>
                <a:ea typeface="+mn-ea"/>
              </a:defRPr>
            </a:lvl2pPr>
            <a:lvl3pPr marL="1143000" indent="-228600" algn="l" rtl="0" eaLnBrk="1" fontAlgn="base" hangingPunct="1">
              <a:spcBef>
                <a:spcPct val="20000"/>
              </a:spcBef>
              <a:spcAft>
                <a:spcPct val="20000"/>
              </a:spcAft>
              <a:buFont typeface="Times" pitchFamily="28" charset="0"/>
              <a:buChar char="•"/>
              <a:defRPr sz="1400">
                <a:solidFill>
                  <a:schemeClr val="tx1"/>
                </a:solidFill>
                <a:latin typeface="+mn-lt"/>
                <a:ea typeface="+mn-ea"/>
              </a:defRPr>
            </a:lvl3pPr>
            <a:lvl4pPr marL="1600200" indent="-228600" algn="l" rtl="0" eaLnBrk="1" fontAlgn="base" hangingPunct="1">
              <a:spcBef>
                <a:spcPct val="20000"/>
              </a:spcBef>
              <a:spcAft>
                <a:spcPct val="20000"/>
              </a:spcAft>
              <a:buFont typeface="Times" pitchFamily="28" charset="0"/>
              <a:buChar char="•"/>
              <a:defRPr sz="1400">
                <a:solidFill>
                  <a:schemeClr val="tx1"/>
                </a:solidFill>
                <a:latin typeface="+mn-lt"/>
                <a:ea typeface="+mn-ea"/>
              </a:defRPr>
            </a:lvl4pPr>
            <a:lvl5pPr marL="2057400" indent="-228600" algn="l" rtl="0" eaLnBrk="1" fontAlgn="base" hangingPunct="1">
              <a:spcBef>
                <a:spcPct val="20000"/>
              </a:spcBef>
              <a:spcAft>
                <a:spcPct val="20000"/>
              </a:spcAft>
              <a:buFont typeface="Times" pitchFamily="28" charset="0"/>
              <a:buChar char="•"/>
              <a:defRPr sz="1400">
                <a:solidFill>
                  <a:schemeClr val="tx1"/>
                </a:solidFill>
                <a:latin typeface="+mn-lt"/>
                <a:ea typeface="+mn-ea"/>
              </a:defRPr>
            </a:lvl5pPr>
            <a:lvl6pPr marL="2514600" indent="-228600" algn="l" rtl="0" eaLnBrk="1" fontAlgn="base" hangingPunct="1">
              <a:spcBef>
                <a:spcPct val="20000"/>
              </a:spcBef>
              <a:spcAft>
                <a:spcPct val="20000"/>
              </a:spcAft>
              <a:buFont typeface="Times" pitchFamily="28" charset="0"/>
              <a:buChar char="•"/>
              <a:defRPr sz="1600">
                <a:solidFill>
                  <a:schemeClr val="tx1"/>
                </a:solidFill>
                <a:latin typeface="+mn-lt"/>
                <a:ea typeface="+mn-ea"/>
              </a:defRPr>
            </a:lvl6pPr>
            <a:lvl7pPr marL="2971800" indent="-228600" algn="l" rtl="0" eaLnBrk="1" fontAlgn="base" hangingPunct="1">
              <a:spcBef>
                <a:spcPct val="20000"/>
              </a:spcBef>
              <a:spcAft>
                <a:spcPct val="20000"/>
              </a:spcAft>
              <a:buFont typeface="Times" pitchFamily="28" charset="0"/>
              <a:buChar char="•"/>
              <a:defRPr sz="1600">
                <a:solidFill>
                  <a:schemeClr val="tx1"/>
                </a:solidFill>
                <a:latin typeface="+mn-lt"/>
                <a:ea typeface="+mn-ea"/>
              </a:defRPr>
            </a:lvl7pPr>
            <a:lvl8pPr marL="3429000" indent="-228600" algn="l" rtl="0" eaLnBrk="1" fontAlgn="base" hangingPunct="1">
              <a:spcBef>
                <a:spcPct val="20000"/>
              </a:spcBef>
              <a:spcAft>
                <a:spcPct val="20000"/>
              </a:spcAft>
              <a:buFont typeface="Times" pitchFamily="28" charset="0"/>
              <a:buChar char="•"/>
              <a:defRPr sz="1600">
                <a:solidFill>
                  <a:schemeClr val="tx1"/>
                </a:solidFill>
                <a:latin typeface="+mn-lt"/>
                <a:ea typeface="+mn-ea"/>
              </a:defRPr>
            </a:lvl8pPr>
            <a:lvl9pPr marL="3886200" indent="-228600" algn="l" rtl="0" eaLnBrk="1" fontAlgn="base" hangingPunct="1">
              <a:spcBef>
                <a:spcPct val="20000"/>
              </a:spcBef>
              <a:spcAft>
                <a:spcPct val="20000"/>
              </a:spcAft>
              <a:buFont typeface="Times" pitchFamily="28" charset="0"/>
              <a:buChar char="•"/>
              <a:defRPr sz="1600">
                <a:solidFill>
                  <a:schemeClr val="tx1"/>
                </a:solidFill>
                <a:latin typeface="+mn-lt"/>
                <a:ea typeface="+mn-ea"/>
              </a:defRPr>
            </a:lvl9pPr>
          </a:lstStyle>
          <a:p>
            <a:r>
              <a:rPr lang="en-US" sz="2500" spc="10" dirty="0" err="1" smtClean="0">
                <a:latin typeface="Calibri" pitchFamily="34" charset="0"/>
              </a:rPr>
              <a:t>Spontane</a:t>
            </a:r>
            <a:r>
              <a:rPr lang="en-US" sz="2500" spc="10" dirty="0" smtClean="0">
                <a:latin typeface="Calibri" pitchFamily="34" charset="0"/>
              </a:rPr>
              <a:t> </a:t>
            </a:r>
            <a:r>
              <a:rPr lang="en-US" sz="2500" spc="10" dirty="0" err="1" smtClean="0">
                <a:latin typeface="Calibri" pitchFamily="34" charset="0"/>
              </a:rPr>
              <a:t>Nennung</a:t>
            </a:r>
            <a:r>
              <a:rPr lang="en-US" sz="2500" spc="10" dirty="0" smtClean="0">
                <a:latin typeface="Calibri" pitchFamily="34" charset="0"/>
              </a:rPr>
              <a:t> von </a:t>
            </a:r>
            <a:r>
              <a:rPr lang="en-US" sz="2500" spc="10" dirty="0" err="1" smtClean="0">
                <a:latin typeface="Calibri" pitchFamily="34" charset="0"/>
              </a:rPr>
              <a:t>gesehenen</a:t>
            </a:r>
            <a:r>
              <a:rPr lang="en-US" sz="2500" spc="10" dirty="0" smtClean="0">
                <a:latin typeface="Calibri" pitchFamily="34" charset="0"/>
              </a:rPr>
              <a:t> </a:t>
            </a:r>
            <a:r>
              <a:rPr lang="en-US" sz="2500" spc="10" dirty="0" err="1" smtClean="0">
                <a:latin typeface="Calibri" pitchFamily="34" charset="0"/>
              </a:rPr>
              <a:t>Marken</a:t>
            </a:r>
            <a:r>
              <a:rPr lang="en-US" sz="2500" spc="10" dirty="0" smtClean="0">
                <a:latin typeface="Calibri" pitchFamily="34" charset="0"/>
              </a:rPr>
              <a:t> (</a:t>
            </a:r>
            <a:r>
              <a:rPr lang="en-US" sz="2500" spc="10" dirty="0" err="1" smtClean="0">
                <a:latin typeface="Calibri" pitchFamily="34" charset="0"/>
              </a:rPr>
              <a:t>ungestützte</a:t>
            </a:r>
            <a:r>
              <a:rPr lang="en-US" sz="2500" spc="10" dirty="0" smtClean="0">
                <a:latin typeface="Calibri" pitchFamily="34" charset="0"/>
              </a:rPr>
              <a:t> </a:t>
            </a:r>
            <a:r>
              <a:rPr lang="en-US" sz="2500" spc="10" dirty="0" err="1" smtClean="0">
                <a:latin typeface="Calibri" pitchFamily="34" charset="0"/>
              </a:rPr>
              <a:t>Bekanntheit</a:t>
            </a:r>
            <a:r>
              <a:rPr lang="en-US" sz="2500" b="1" spc="10" dirty="0" smtClean="0">
                <a:latin typeface="Calibri" pitchFamily="34" charset="0"/>
              </a:rPr>
              <a:t>)</a:t>
            </a:r>
            <a:endParaRPr lang="en-US" sz="2500" b="1" spc="10" dirty="0">
              <a:latin typeface="Calibri" pitchFamily="34" charset="0"/>
            </a:endParaRPr>
          </a:p>
        </p:txBody>
      </p:sp>
      <p:sp>
        <p:nvSpPr>
          <p:cNvPr id="12" name="Rectangle 2"/>
          <p:cNvSpPr txBox="1">
            <a:spLocks noChangeArrowheads="1"/>
          </p:cNvSpPr>
          <p:nvPr/>
        </p:nvSpPr>
        <p:spPr>
          <a:xfrm>
            <a:off x="1080369" y="2052613"/>
            <a:ext cx="11089232" cy="1315505"/>
          </a:xfrm>
          <a:prstGeom prst="rect">
            <a:avLst/>
          </a:prstGeom>
          <a:noFill/>
        </p:spPr>
        <p:txBody>
          <a:bodyPr vert="horz" lIns="0" tIns="0" rIns="0" bIns="0" rtlCol="0" anchor="b" anchorCtr="0">
            <a:noAutofit/>
          </a:bodyPr>
          <a:lstStyle/>
          <a:p>
            <a:pPr>
              <a:lnSpc>
                <a:spcPts val="3500"/>
              </a:lnSpc>
              <a:spcBef>
                <a:spcPct val="0"/>
              </a:spcBef>
              <a:defRPr/>
            </a:pPr>
            <a:r>
              <a:rPr lang="en-US" sz="3500" b="1" dirty="0" smtClean="0">
                <a:solidFill>
                  <a:srgbClr val="00B9E4"/>
                </a:solidFill>
                <a:latin typeface="Calibri" pitchFamily="34" charset="0"/>
                <a:ea typeface="+mj-ea"/>
                <a:cs typeface="+mj-cs"/>
              </a:rPr>
              <a:t>FAIRTRADE HAT ALS EINES DER WICHTIGSTEN NACHHALTIGKEITSSIEGEL IN DEUTSCHLAND </a:t>
            </a:r>
            <a:r>
              <a:rPr lang="en-US" sz="3500" b="1" dirty="0" smtClean="0">
                <a:solidFill>
                  <a:srgbClr val="00B9E4"/>
                </a:solidFill>
                <a:latin typeface="Calibri" pitchFamily="34" charset="0"/>
              </a:rPr>
              <a:t>NEBEN DEM BIO-SIEGEL </a:t>
            </a:r>
            <a:r>
              <a:rPr lang="en-US" sz="3500" b="1" dirty="0" smtClean="0">
                <a:solidFill>
                  <a:srgbClr val="00B9E4"/>
                </a:solidFill>
                <a:latin typeface="Calibri" pitchFamily="34" charset="0"/>
                <a:ea typeface="+mj-ea"/>
                <a:cs typeface="+mj-cs"/>
              </a:rPr>
              <a:t>AN BEDEUTUNG GEWONNEN.</a:t>
            </a:r>
            <a:endParaRPr lang="en-US" sz="3500" b="1" dirty="0">
              <a:solidFill>
                <a:srgbClr val="00B9E4"/>
              </a:solidFill>
              <a:latin typeface="Calibri" pitchFamily="34" charset="0"/>
              <a:ea typeface="+mj-ea"/>
              <a:cs typeface="+mj-cs"/>
            </a:endParaRPr>
          </a:p>
        </p:txBody>
      </p:sp>
      <p:sp>
        <p:nvSpPr>
          <p:cNvPr id="14" name="Text Placeholder 4"/>
          <p:cNvSpPr txBox="1">
            <a:spLocks/>
          </p:cNvSpPr>
          <p:nvPr/>
        </p:nvSpPr>
        <p:spPr bwMode="auto">
          <a:xfrm>
            <a:off x="7057033" y="4716909"/>
            <a:ext cx="5380598" cy="2376264"/>
          </a:xfrm>
          <a:prstGeom prst="roundRect">
            <a:avLst/>
          </a:prstGeom>
          <a:solidFill>
            <a:srgbClr val="00B9E4"/>
          </a:solidFill>
          <a:ln>
            <a:noFill/>
          </a:ln>
          <a:extLst/>
        </p:spPr>
        <p:txBody>
          <a:bodyPr vert="horz" wrap="square" lIns="54922" tIns="69747" rIns="0" bIns="69747" numCol="1" anchor="t" anchorCtr="0" compatLnSpc="1">
            <a:prstTxWarp prst="textNoShape">
              <a:avLst/>
            </a:prstTxWarp>
          </a:bodyPr>
          <a:lstStyle>
            <a:defPPr>
              <a:defRPr lang="en-US"/>
            </a:defPPr>
            <a:lvl1pPr indent="0" fontAlgn="base">
              <a:spcBef>
                <a:spcPct val="20000"/>
              </a:spcBef>
              <a:spcAft>
                <a:spcPct val="20000"/>
              </a:spcAft>
              <a:buFont typeface="Times" pitchFamily="28" charset="0"/>
              <a:buNone/>
              <a:defRPr sz="2400" b="1" kern="0" baseline="0">
                <a:solidFill>
                  <a:srgbClr val="FF0000"/>
                </a:solidFill>
              </a:defRPr>
            </a:lvl1pPr>
            <a:lvl2pPr marL="742950" indent="-285750" fontAlgn="base">
              <a:spcBef>
                <a:spcPct val="20000"/>
              </a:spcBef>
              <a:spcAft>
                <a:spcPct val="20000"/>
              </a:spcAft>
              <a:buFont typeface="Times" pitchFamily="28" charset="0"/>
              <a:buChar char="•"/>
              <a:defRPr sz="1400"/>
            </a:lvl2pPr>
            <a:lvl3pPr marL="1143000" indent="-228600" fontAlgn="base">
              <a:spcBef>
                <a:spcPct val="20000"/>
              </a:spcBef>
              <a:spcAft>
                <a:spcPct val="20000"/>
              </a:spcAft>
              <a:buFont typeface="Times" pitchFamily="28" charset="0"/>
              <a:buChar char="•"/>
              <a:defRPr sz="1400"/>
            </a:lvl3pPr>
            <a:lvl4pPr marL="1600200" indent="-228600" fontAlgn="base">
              <a:spcBef>
                <a:spcPct val="20000"/>
              </a:spcBef>
              <a:spcAft>
                <a:spcPct val="20000"/>
              </a:spcAft>
              <a:buFont typeface="Times" pitchFamily="28" charset="0"/>
              <a:buChar char="•"/>
              <a:defRPr sz="1400"/>
            </a:lvl4pPr>
            <a:lvl5pPr marL="2057400" indent="-228600" fontAlgn="base">
              <a:spcBef>
                <a:spcPct val="20000"/>
              </a:spcBef>
              <a:spcAft>
                <a:spcPct val="20000"/>
              </a:spcAft>
              <a:buFont typeface="Times" pitchFamily="28" charset="0"/>
              <a:buChar char="•"/>
              <a:defRPr sz="1400"/>
            </a:lvl5pPr>
            <a:lvl6pPr marL="2514600" indent="-228600" fontAlgn="base">
              <a:spcBef>
                <a:spcPct val="20000"/>
              </a:spcBef>
              <a:spcAft>
                <a:spcPct val="20000"/>
              </a:spcAft>
              <a:buFont typeface="Times" pitchFamily="28" charset="0"/>
              <a:buChar char="•"/>
              <a:defRPr sz="1600"/>
            </a:lvl6pPr>
            <a:lvl7pPr marL="2971800" indent="-228600" fontAlgn="base">
              <a:spcBef>
                <a:spcPct val="20000"/>
              </a:spcBef>
              <a:spcAft>
                <a:spcPct val="20000"/>
              </a:spcAft>
              <a:buFont typeface="Times" pitchFamily="28" charset="0"/>
              <a:buChar char="•"/>
              <a:defRPr sz="1600"/>
            </a:lvl7pPr>
            <a:lvl8pPr marL="3429000" indent="-228600" fontAlgn="base">
              <a:spcBef>
                <a:spcPct val="20000"/>
              </a:spcBef>
              <a:spcAft>
                <a:spcPct val="20000"/>
              </a:spcAft>
              <a:buFont typeface="Times" pitchFamily="28" charset="0"/>
              <a:buChar char="•"/>
              <a:defRPr sz="1600"/>
            </a:lvl8pPr>
            <a:lvl9pPr marL="3886200" indent="-228600" fontAlgn="base">
              <a:spcBef>
                <a:spcPct val="20000"/>
              </a:spcBef>
              <a:spcAft>
                <a:spcPct val="20000"/>
              </a:spcAft>
              <a:buFont typeface="Times" pitchFamily="28" charset="0"/>
              <a:buChar char="•"/>
              <a:defRPr sz="1600"/>
            </a:lvl9pPr>
          </a:lstStyle>
          <a:p>
            <a:pPr algn="ctr"/>
            <a:r>
              <a:rPr lang="en-US" sz="2500" dirty="0" smtClean="0">
                <a:solidFill>
                  <a:schemeClr val="bg1"/>
                </a:solidFill>
                <a:latin typeface="Calibri" pitchFamily="34" charset="0"/>
              </a:rPr>
              <a:t>Frauen in Deutschland </a:t>
            </a:r>
            <a:r>
              <a:rPr lang="en-US" sz="2500" dirty="0" err="1" smtClean="0">
                <a:solidFill>
                  <a:schemeClr val="bg1"/>
                </a:solidFill>
                <a:latin typeface="Calibri" pitchFamily="34" charset="0"/>
              </a:rPr>
              <a:t>nehmen</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Fairtrade</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eher</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wahr</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als</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Männer</a:t>
            </a:r>
            <a:r>
              <a:rPr lang="en-US" sz="2500" dirty="0" smtClean="0">
                <a:solidFill>
                  <a:schemeClr val="bg1"/>
                </a:solidFill>
                <a:latin typeface="Calibri" pitchFamily="34" charset="0"/>
              </a:rPr>
              <a:t> (30% </a:t>
            </a:r>
            <a:r>
              <a:rPr lang="en-US" sz="2500" dirty="0" err="1" smtClean="0">
                <a:solidFill>
                  <a:schemeClr val="bg1"/>
                </a:solidFill>
                <a:latin typeface="Calibri" pitchFamily="34" charset="0"/>
              </a:rPr>
              <a:t>im</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Vergleich</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zu</a:t>
            </a:r>
            <a:r>
              <a:rPr lang="en-US" sz="2500" dirty="0" smtClean="0">
                <a:solidFill>
                  <a:schemeClr val="bg1"/>
                </a:solidFill>
                <a:latin typeface="Calibri" pitchFamily="34" charset="0"/>
              </a:rPr>
              <a:t> 26%). </a:t>
            </a:r>
            <a:r>
              <a:rPr lang="en-US" sz="2500" dirty="0" err="1" smtClean="0">
                <a:solidFill>
                  <a:schemeClr val="bg1"/>
                </a:solidFill>
                <a:latin typeface="Calibri" pitchFamily="34" charset="0"/>
              </a:rPr>
              <a:t>Jüngere</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Konsumenten</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nennen</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spontan</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öfter</a:t>
            </a:r>
            <a:r>
              <a:rPr lang="en-US" sz="2500" dirty="0" smtClean="0">
                <a:solidFill>
                  <a:schemeClr val="bg1"/>
                </a:solidFill>
                <a:latin typeface="Calibri" pitchFamily="34" charset="0"/>
              </a:rPr>
              <a:t> Fairtrade </a:t>
            </a:r>
            <a:r>
              <a:rPr lang="en-US" sz="2500" dirty="0" err="1" smtClean="0">
                <a:solidFill>
                  <a:schemeClr val="bg1"/>
                </a:solidFill>
                <a:latin typeface="Calibri" pitchFamily="34" charset="0"/>
              </a:rPr>
              <a:t>als</a:t>
            </a:r>
            <a:r>
              <a:rPr lang="en-US" sz="2500" dirty="0" smtClean="0">
                <a:solidFill>
                  <a:schemeClr val="bg1"/>
                </a:solidFill>
                <a:latin typeface="Calibri" pitchFamily="34" charset="0"/>
              </a:rPr>
              <a:t> </a:t>
            </a:r>
            <a:r>
              <a:rPr lang="en-US" sz="2500" dirty="0" err="1" smtClean="0">
                <a:solidFill>
                  <a:schemeClr val="bg1"/>
                </a:solidFill>
                <a:latin typeface="Calibri" pitchFamily="34" charset="0"/>
              </a:rPr>
              <a:t>ältere</a:t>
            </a:r>
            <a:r>
              <a:rPr lang="en-US" sz="2500" dirty="0" smtClean="0">
                <a:solidFill>
                  <a:schemeClr val="bg1"/>
                </a:solidFill>
                <a:latin typeface="Calibri" pitchFamily="34" charset="0"/>
              </a:rPr>
              <a:t> (33%).</a:t>
            </a:r>
          </a:p>
          <a:p>
            <a:endParaRPr lang="en-US" sz="1800" b="0" dirty="0" smtClean="0">
              <a:solidFill>
                <a:schemeClr val="tx1"/>
              </a:solidFill>
              <a:latin typeface="Calibri" pitchFamily="34" charset="0"/>
            </a:endParaRPr>
          </a:p>
          <a:p>
            <a:endParaRPr lang="en-US" sz="1800" b="0" dirty="0">
              <a:solidFill>
                <a:schemeClr val="tx1"/>
              </a:solidFill>
              <a:latin typeface="Calibri" pitchFamily="34" charset="0"/>
            </a:endParaRPr>
          </a:p>
        </p:txBody>
      </p:sp>
      <p:graphicFrame>
        <p:nvGraphicFramePr>
          <p:cNvPr id="16" name="Chart 5"/>
          <p:cNvGraphicFramePr/>
          <p:nvPr>
            <p:extLst>
              <p:ext uri="{D42A27DB-BD31-4B8C-83A1-F6EECF244321}">
                <p14:modId xmlns:p14="http://schemas.microsoft.com/office/powerpoint/2010/main" xmlns="" val="2299765975"/>
              </p:ext>
            </p:extLst>
          </p:nvPr>
        </p:nvGraphicFramePr>
        <p:xfrm>
          <a:off x="0" y="4716909"/>
          <a:ext cx="6336704" cy="2520279"/>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 Placeholder 3"/>
          <p:cNvSpPr txBox="1">
            <a:spLocks/>
          </p:cNvSpPr>
          <p:nvPr/>
        </p:nvSpPr>
        <p:spPr>
          <a:xfrm>
            <a:off x="720329" y="7669237"/>
            <a:ext cx="5472608" cy="792088"/>
          </a:xfrm>
          <a:prstGeom prst="rect">
            <a:avLst/>
          </a:prstGeom>
        </p:spPr>
        <p:txBody>
          <a:bodyPr vert="horz" lIns="0" tIns="0" rIns="0" bIns="0" rtlCol="0" anchor="t" anchorCtr="0"/>
          <a:lstStyle/>
          <a:p>
            <a:pPr>
              <a:defRPr/>
            </a:pPr>
            <a:r>
              <a:rPr lang="en-US" sz="2000" dirty="0" smtClean="0">
                <a:latin typeface="Calibri" pitchFamily="34" charset="0"/>
              </a:rPr>
              <a:t>Basis: </a:t>
            </a:r>
            <a:r>
              <a:rPr lang="en-US" sz="2000" dirty="0" err="1" smtClean="0">
                <a:latin typeface="Calibri" pitchFamily="34" charset="0"/>
              </a:rPr>
              <a:t>Befragte</a:t>
            </a:r>
            <a:r>
              <a:rPr lang="en-US" sz="2000" dirty="0" smtClean="0">
                <a:latin typeface="Calibri" pitchFamily="34" charset="0"/>
              </a:rPr>
              <a:t>, die Siegel </a:t>
            </a:r>
            <a:r>
              <a:rPr lang="en-US" sz="2000" dirty="0" err="1" smtClean="0">
                <a:latin typeface="Calibri" pitchFamily="34" charset="0"/>
              </a:rPr>
              <a:t>gesehen</a:t>
            </a:r>
            <a:r>
              <a:rPr lang="en-US" sz="2000" dirty="0" smtClean="0">
                <a:latin typeface="Calibri" pitchFamily="34" charset="0"/>
              </a:rPr>
              <a:t> </a:t>
            </a:r>
            <a:r>
              <a:rPr lang="en-US" sz="2000" dirty="0" err="1" smtClean="0">
                <a:latin typeface="Calibri" pitchFamily="34" charset="0"/>
              </a:rPr>
              <a:t>haben</a:t>
            </a:r>
            <a:r>
              <a:rPr lang="en-US" sz="2000" dirty="0" smtClean="0">
                <a:latin typeface="Calibri" pitchFamily="34" charset="0"/>
              </a:rPr>
              <a:t>, </a:t>
            </a:r>
            <a:r>
              <a:rPr lang="en-US" sz="2000" dirty="0" err="1" smtClean="0">
                <a:latin typeface="Calibri" pitchFamily="34" charset="0"/>
              </a:rPr>
              <a:t>welche</a:t>
            </a:r>
            <a:r>
              <a:rPr lang="en-US" sz="2000" dirty="0" smtClean="0">
                <a:latin typeface="Calibri" pitchFamily="34" charset="0"/>
              </a:rPr>
              <a:t> </a:t>
            </a:r>
            <a:r>
              <a:rPr lang="en-US" sz="2000" dirty="0" err="1" smtClean="0">
                <a:latin typeface="Calibri" pitchFamily="34" charset="0"/>
              </a:rPr>
              <a:t>darauf</a:t>
            </a:r>
            <a:r>
              <a:rPr lang="en-US" sz="2000" dirty="0" smtClean="0">
                <a:latin typeface="Calibri" pitchFamily="34" charset="0"/>
              </a:rPr>
              <a:t> </a:t>
            </a:r>
            <a:r>
              <a:rPr lang="en-US" sz="2000" dirty="0" err="1" smtClean="0">
                <a:latin typeface="Calibri" pitchFamily="34" charset="0"/>
              </a:rPr>
              <a:t>hinweisen</a:t>
            </a:r>
            <a:r>
              <a:rPr lang="en-US" sz="2000" dirty="0" smtClean="0">
                <a:latin typeface="Calibri" pitchFamily="34" charset="0"/>
              </a:rPr>
              <a:t>, </a:t>
            </a:r>
            <a:r>
              <a:rPr lang="en-US" sz="2000" dirty="0" err="1" smtClean="0">
                <a:latin typeface="Calibri" pitchFamily="34" charset="0"/>
              </a:rPr>
              <a:t>dass</a:t>
            </a:r>
            <a:r>
              <a:rPr lang="en-US" sz="2000" dirty="0" smtClean="0">
                <a:latin typeface="Calibri" pitchFamily="34" charset="0"/>
              </a:rPr>
              <a:t> </a:t>
            </a:r>
            <a:r>
              <a:rPr lang="en-US" sz="2000" dirty="0" err="1" smtClean="0">
                <a:latin typeface="Calibri" pitchFamily="34" charset="0"/>
              </a:rPr>
              <a:t>Produkte</a:t>
            </a:r>
            <a:r>
              <a:rPr lang="en-US" sz="2000" dirty="0" smtClean="0">
                <a:latin typeface="Calibri" pitchFamily="34" charset="0"/>
              </a:rPr>
              <a:t> </a:t>
            </a:r>
            <a:r>
              <a:rPr lang="en-US" sz="2000" dirty="0" err="1" smtClean="0">
                <a:latin typeface="Calibri" pitchFamily="34" charset="0"/>
              </a:rPr>
              <a:t>umweltfreundlich</a:t>
            </a:r>
            <a:r>
              <a:rPr lang="en-US" sz="2000" dirty="0" smtClean="0">
                <a:latin typeface="Calibri" pitchFamily="34" charset="0"/>
              </a:rPr>
              <a:t> </a:t>
            </a:r>
            <a:r>
              <a:rPr lang="en-US" sz="2000" dirty="0" err="1" smtClean="0">
                <a:latin typeface="Calibri" pitchFamily="34" charset="0"/>
              </a:rPr>
              <a:t>oder</a:t>
            </a:r>
            <a:r>
              <a:rPr lang="en-US" sz="2000" dirty="0" smtClean="0">
                <a:latin typeface="Calibri" pitchFamily="34" charset="0"/>
              </a:rPr>
              <a:t> </a:t>
            </a:r>
            <a:r>
              <a:rPr lang="en-US" sz="2000" dirty="0" err="1" smtClean="0">
                <a:latin typeface="Calibri" pitchFamily="34" charset="0"/>
              </a:rPr>
              <a:t>ethisch</a:t>
            </a:r>
            <a:r>
              <a:rPr lang="en-US" sz="2000" dirty="0" smtClean="0">
                <a:latin typeface="Calibri" pitchFamily="34" charset="0"/>
              </a:rPr>
              <a:t> </a:t>
            </a:r>
            <a:r>
              <a:rPr lang="en-US" sz="2000" dirty="0" err="1" smtClean="0">
                <a:latin typeface="Calibri" pitchFamily="34" charset="0"/>
              </a:rPr>
              <a:t>hergestellt</a:t>
            </a:r>
            <a:r>
              <a:rPr lang="en-US" sz="2000" dirty="0" smtClean="0">
                <a:latin typeface="Calibri" pitchFamily="34" charset="0"/>
              </a:rPr>
              <a:t> </a:t>
            </a:r>
            <a:r>
              <a:rPr lang="en-US" sz="2000" dirty="0" err="1" smtClean="0">
                <a:latin typeface="Calibri" pitchFamily="34" charset="0"/>
              </a:rPr>
              <a:t>werden</a:t>
            </a:r>
            <a:r>
              <a:rPr lang="en-US" sz="2000" dirty="0" smtClean="0">
                <a:latin typeface="Calibri" pitchFamily="34" charset="0"/>
              </a:rPr>
              <a:t> (2015: n=840)</a:t>
            </a:r>
          </a:p>
        </p:txBody>
      </p:sp>
      <p:sp>
        <p:nvSpPr>
          <p:cNvPr id="18" name="Textfeld 17"/>
          <p:cNvSpPr txBox="1"/>
          <p:nvPr/>
        </p:nvSpPr>
        <p:spPr>
          <a:xfrm>
            <a:off x="648321" y="8677349"/>
            <a:ext cx="7705105" cy="536068"/>
          </a:xfrm>
          <a:prstGeom prst="rect">
            <a:avLst/>
          </a:prstGeom>
          <a:noFill/>
        </p:spPr>
        <p:txBody>
          <a:bodyPr wrap="square" lIns="104164" tIns="52082" rIns="104164" bIns="52082" rtlCol="0">
            <a:spAutoFit/>
          </a:bodyPr>
          <a:lstStyle/>
          <a:p>
            <a:pPr defTabSz="1041624"/>
            <a:r>
              <a:rPr lang="de-DE" sz="1500" dirty="0" smtClean="0">
                <a:latin typeface="Calibri" pitchFamily="34" charset="0"/>
              </a:rPr>
              <a:t>Quelle: </a:t>
            </a:r>
            <a:r>
              <a:rPr lang="de-DE" sz="1500" dirty="0" err="1" smtClean="0">
                <a:latin typeface="Calibri" pitchFamily="34" charset="0"/>
              </a:rPr>
              <a:t>Globe</a:t>
            </a:r>
            <a:r>
              <a:rPr lang="de-DE" sz="1500" dirty="0" smtClean="0">
                <a:latin typeface="Calibri" pitchFamily="34" charset="0"/>
              </a:rPr>
              <a:t> Scan 2015</a:t>
            </a:r>
          </a:p>
          <a:p>
            <a:pPr defTabSz="1041624"/>
            <a:r>
              <a:rPr lang="de-DE" sz="1300" dirty="0" smtClean="0">
                <a:solidFill>
                  <a:prstClr val="white">
                    <a:lumMod val="50000"/>
                  </a:prstClr>
                </a:solidFill>
                <a:latin typeface="Arial"/>
              </a:rPr>
              <a:t> </a:t>
            </a:r>
            <a:endParaRPr lang="en-US" sz="1300" dirty="0">
              <a:solidFill>
                <a:prstClr val="white">
                  <a:lumMod val="50000"/>
                </a:prstClr>
              </a:solidFill>
              <a:latin typeface="Arial"/>
            </a:endParaRPr>
          </a:p>
        </p:txBody>
      </p:sp>
      <p:sp>
        <p:nvSpPr>
          <p:cNvPr id="13" name="Foliennummernplatzhalter 12"/>
          <p:cNvSpPr>
            <a:spLocks noGrp="1"/>
          </p:cNvSpPr>
          <p:nvPr>
            <p:ph type="sldNum" sz="quarter" idx="12"/>
          </p:nvPr>
        </p:nvSpPr>
        <p:spPr/>
        <p:txBody>
          <a:bodyPr/>
          <a:lstStyle/>
          <a:p>
            <a:fld id="{A6C2DDF6-B0EC-4A24-BA34-C2A4F1DC8882}" type="slidenum">
              <a:rPr lang="de-DE" smtClean="0"/>
              <a:pPr/>
              <a:t>39</a:t>
            </a:fld>
            <a:endParaRPr lang="de-DE"/>
          </a:p>
        </p:txBody>
      </p:sp>
      <p:sp>
        <p:nvSpPr>
          <p:cNvPr id="19" name="Fußzeilenplatzhalter 18"/>
          <p:cNvSpPr>
            <a:spLocks noGrp="1"/>
          </p:cNvSpPr>
          <p:nvPr>
            <p:ph type="ftr" sz="quarter" idx="11"/>
          </p:nvPr>
        </p:nvSpPr>
        <p:spPr/>
        <p:txBody>
          <a:bodyPr/>
          <a:lstStyle/>
          <a:p>
            <a:r>
              <a:rPr lang="de-DE" smtClean="0"/>
              <a:t>Fairtrade - HANDEL NEU DENKEN</a:t>
            </a:r>
            <a:endParaRPr lang="de-DE"/>
          </a:p>
        </p:txBody>
      </p:sp>
    </p:spTree>
    <p:extLst>
      <p:ext uri="{BB962C8B-B14F-4D97-AF65-F5344CB8AC3E}">
        <p14:creationId xmlns:p14="http://schemas.microsoft.com/office/powerpoint/2010/main" xmlns="" val="2277687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fotos\Produzenten (CDs 02)\Baumwolle\2007_Burkina_Faso\Burkina_Faso_Oliver_Menebroecker\jpeg_fullresolution\baumwolle_burkina_faso_Yandouama\burkinafaso_2007-1.jpg"/>
          <p:cNvPicPr>
            <a:picLocks noGrp="1" noChangeAspect="1" noChangeArrowheads="1"/>
          </p:cNvPicPr>
          <p:nvPr>
            <p:ph type="pic" sz="quarter" idx="10"/>
          </p:nvPr>
        </p:nvPicPr>
        <p:blipFill>
          <a:blip r:embed="rId3" cstate="print"/>
          <a:srcRect t="8381" b="8381"/>
          <a:stretch>
            <a:fillRect/>
          </a:stretch>
        </p:blipFill>
        <p:spPr bwMode="auto">
          <a:prstGeom prst="rect">
            <a:avLst/>
          </a:prstGeom>
          <a:noFill/>
          <a:ln w="9525">
            <a:noFill/>
            <a:miter lim="800000"/>
            <a:headEnd/>
            <a:tailEnd/>
          </a:ln>
        </p:spPr>
      </p:pic>
      <p:sp>
        <p:nvSpPr>
          <p:cNvPr id="2" name="Titel 1"/>
          <p:cNvSpPr>
            <a:spLocks noGrp="1"/>
          </p:cNvSpPr>
          <p:nvPr>
            <p:ph type="ctrTitle"/>
          </p:nvPr>
        </p:nvSpPr>
        <p:spPr/>
        <p:txBody>
          <a:bodyPr/>
          <a:lstStyle/>
          <a:p>
            <a:r>
              <a:rPr lang="de-DE" dirty="0" smtClean="0"/>
              <a:t>Armut weltweit</a:t>
            </a:r>
            <a:endParaRPr lang="de-DE" dirty="0"/>
          </a:p>
        </p:txBody>
      </p:sp>
      <p:sp>
        <p:nvSpPr>
          <p:cNvPr id="4" name="Textplatzhalter 3"/>
          <p:cNvSpPr>
            <a:spLocks noGrp="1"/>
          </p:cNvSpPr>
          <p:nvPr>
            <p:ph type="body" sz="quarter" idx="11"/>
          </p:nvPr>
        </p:nvSpPr>
        <p:spPr>
          <a:xfrm>
            <a:off x="720329" y="4788917"/>
            <a:ext cx="6192688" cy="3168278"/>
          </a:xfrm>
          <a:prstGeom prst="rect">
            <a:avLst/>
          </a:prstGeom>
        </p:spPr>
        <p:txBody>
          <a:bodyPr/>
          <a:lstStyle/>
          <a:p>
            <a:r>
              <a:rPr lang="en-AU" dirty="0" smtClean="0">
                <a:latin typeface="Calibri" pitchFamily="34" charset="0"/>
              </a:rPr>
              <a:t>ARMUT &amp; BENACHTEILIGUNG: </a:t>
            </a:r>
            <a:br>
              <a:rPr lang="en-AU" dirty="0" smtClean="0">
                <a:latin typeface="Calibri" pitchFamily="34" charset="0"/>
              </a:rPr>
            </a:br>
            <a:r>
              <a:rPr lang="en-AU" sz="1600" dirty="0" smtClean="0">
                <a:latin typeface="Calibri" pitchFamily="34" charset="0"/>
              </a:rPr>
              <a:t/>
            </a:r>
            <a:br>
              <a:rPr lang="en-AU" sz="1600" dirty="0" smtClean="0">
                <a:latin typeface="Calibri" pitchFamily="34" charset="0"/>
              </a:rPr>
            </a:br>
            <a:r>
              <a:rPr lang="en-AU" dirty="0" smtClean="0">
                <a:latin typeface="Calibri" pitchFamily="34" charset="0"/>
              </a:rPr>
              <a:t>702 MIO. MENSCHEN LEBEN VON WENIGER ALS 1,90 $ PRO TAG, DIE GROSSE MEHRHEIT DAVON AUF DEM LAND</a:t>
            </a:r>
            <a:endParaRPr lang="de-DE" dirty="0" smtClean="0"/>
          </a:p>
          <a:p>
            <a:endParaRPr lang="de-DE" dirty="0"/>
          </a:p>
        </p:txBody>
      </p:sp>
      <p:sp>
        <p:nvSpPr>
          <p:cNvPr id="8" name="Foliennummernplatzhalter 7"/>
          <p:cNvSpPr>
            <a:spLocks noGrp="1"/>
          </p:cNvSpPr>
          <p:nvPr>
            <p:ph type="sldNum" sz="quarter" idx="13"/>
          </p:nvPr>
        </p:nvSpPr>
        <p:spPr/>
        <p:txBody>
          <a:bodyPr/>
          <a:lstStyle/>
          <a:p>
            <a:fld id="{25E652D8-9D9C-46FF-8662-7FD6CB2ABFAD}" type="slidenum">
              <a:rPr lang="de-DE" smtClean="0"/>
              <a:pPr/>
              <a:t>4</a:t>
            </a:fld>
            <a:endParaRPr lang="de-DE"/>
          </a:p>
        </p:txBody>
      </p:sp>
      <p:sp>
        <p:nvSpPr>
          <p:cNvPr id="9" name="Fußzeilenplatzhalter 8"/>
          <p:cNvSpPr>
            <a:spLocks noGrp="1"/>
          </p:cNvSpPr>
          <p:nvPr>
            <p:ph type="ftr" sz="quarter" idx="14"/>
          </p:nvPr>
        </p:nvSpPr>
        <p:spPr/>
        <p:txBody>
          <a:bodyPr/>
          <a:lstStyle/>
          <a:p>
            <a:r>
              <a:rPr lang="de-DE" smtClean="0"/>
              <a:t>Fairtrade - HANDEL NEU DENKEN</a:t>
            </a:r>
            <a:endParaRPr lang="de-D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p:cNvSpPr>
            <a:spLocks noGrp="1"/>
          </p:cNvSpPr>
          <p:nvPr>
            <p:ph type="ctrTitle"/>
          </p:nvPr>
        </p:nvSpPr>
        <p:spPr/>
        <p:txBody>
          <a:bodyPr/>
          <a:lstStyle/>
          <a:p>
            <a:r>
              <a:rPr lang="de-DE" dirty="0" smtClean="0"/>
              <a:t>FAIRTRADE AUF DEM DEUTSCHEN MARKT</a:t>
            </a:r>
            <a:endParaRPr lang="de-DE" dirty="0"/>
          </a:p>
        </p:txBody>
      </p:sp>
      <p:sp>
        <p:nvSpPr>
          <p:cNvPr id="8" name="TextBox 9"/>
          <p:cNvSpPr txBox="1"/>
          <p:nvPr/>
        </p:nvSpPr>
        <p:spPr>
          <a:xfrm>
            <a:off x="502883" y="2288562"/>
            <a:ext cx="4116133" cy="1787560"/>
          </a:xfrm>
          <a:prstGeom prst="rect">
            <a:avLst/>
          </a:prstGeom>
          <a:noFill/>
        </p:spPr>
        <p:txBody>
          <a:bodyPr wrap="square" lIns="139496" tIns="69747" rIns="139496" bIns="69747" rtlCol="0">
            <a:spAutoFit/>
          </a:bodyPr>
          <a:lstStyle/>
          <a:p>
            <a:pPr algn="ctr"/>
            <a:r>
              <a:rPr lang="en-GB" sz="10600" b="1" dirty="0" smtClean="0">
                <a:solidFill>
                  <a:srgbClr val="00B9E4"/>
                </a:solidFill>
              </a:rPr>
              <a:t>84%</a:t>
            </a:r>
            <a:endParaRPr lang="en-GB" sz="10600" b="1" dirty="0">
              <a:solidFill>
                <a:srgbClr val="00B9E4"/>
              </a:solidFill>
            </a:endParaRPr>
          </a:p>
        </p:txBody>
      </p:sp>
      <p:sp>
        <p:nvSpPr>
          <p:cNvPr id="9" name="TextBox 11"/>
          <p:cNvSpPr txBox="1"/>
          <p:nvPr/>
        </p:nvSpPr>
        <p:spPr>
          <a:xfrm>
            <a:off x="1944465" y="5508997"/>
            <a:ext cx="3266268" cy="1295018"/>
          </a:xfrm>
          <a:prstGeom prst="rect">
            <a:avLst/>
          </a:prstGeom>
          <a:noFill/>
        </p:spPr>
        <p:txBody>
          <a:bodyPr wrap="square" lIns="139496" tIns="69747" rIns="139496" bIns="69747" rtlCol="0">
            <a:spAutoFit/>
          </a:bodyPr>
          <a:lstStyle/>
          <a:p>
            <a:r>
              <a:rPr lang="de-DE" sz="2500" dirty="0" smtClean="0">
                <a:latin typeface="Calibri" pitchFamily="34" charset="0"/>
              </a:rPr>
              <a:t>Kaffee bleibt das meist gesehene Fairtrade-Produkt. </a:t>
            </a:r>
            <a:endParaRPr lang="de-DE" sz="2500" dirty="0">
              <a:latin typeface="Calibri" pitchFamily="34" charset="0"/>
            </a:endParaRPr>
          </a:p>
        </p:txBody>
      </p:sp>
      <p:sp>
        <p:nvSpPr>
          <p:cNvPr id="10" name="TextBox 12"/>
          <p:cNvSpPr txBox="1"/>
          <p:nvPr/>
        </p:nvSpPr>
        <p:spPr>
          <a:xfrm>
            <a:off x="1944465" y="6877149"/>
            <a:ext cx="4320480" cy="1679739"/>
          </a:xfrm>
          <a:prstGeom prst="rect">
            <a:avLst/>
          </a:prstGeom>
          <a:noFill/>
        </p:spPr>
        <p:txBody>
          <a:bodyPr wrap="square" lIns="139496" tIns="69747" rIns="139496" bIns="69747" rtlCol="0">
            <a:spAutoFit/>
          </a:bodyPr>
          <a:lstStyle/>
          <a:p>
            <a:r>
              <a:rPr lang="en-GB" sz="2500" dirty="0" smtClean="0">
                <a:latin typeface="Calibri" pitchFamily="34" charset="0"/>
              </a:rPr>
              <a:t>Die </a:t>
            </a:r>
            <a:r>
              <a:rPr lang="en-GB" sz="2500" dirty="0" err="1" smtClean="0">
                <a:latin typeface="Calibri" pitchFamily="34" charset="0"/>
              </a:rPr>
              <a:t>Sichtbarkeit</a:t>
            </a:r>
            <a:r>
              <a:rPr lang="en-GB" sz="2500" dirty="0" smtClean="0">
                <a:latin typeface="Calibri" pitchFamily="34" charset="0"/>
              </a:rPr>
              <a:t> von Fairtrade-</a:t>
            </a:r>
            <a:r>
              <a:rPr lang="en-GB" sz="2500" dirty="0" err="1" smtClean="0">
                <a:latin typeface="Calibri" pitchFamily="34" charset="0"/>
              </a:rPr>
              <a:t>zertifizierten</a:t>
            </a:r>
            <a:r>
              <a:rPr lang="en-GB" sz="2500" dirty="0" smtClean="0">
                <a:latin typeface="Calibri" pitchFamily="34" charset="0"/>
              </a:rPr>
              <a:t> </a:t>
            </a:r>
            <a:r>
              <a:rPr lang="en-GB" sz="2500" dirty="0" err="1" smtClean="0">
                <a:latin typeface="Calibri" pitchFamily="34" charset="0"/>
              </a:rPr>
              <a:t>Bananen</a:t>
            </a:r>
            <a:r>
              <a:rPr lang="en-GB" sz="2500" dirty="0" smtClean="0">
                <a:latin typeface="Calibri" pitchFamily="34" charset="0"/>
              </a:rPr>
              <a:t> </a:t>
            </a:r>
            <a:r>
              <a:rPr lang="en-GB" sz="2500" dirty="0" err="1" smtClean="0">
                <a:latin typeface="Calibri" pitchFamily="34" charset="0"/>
              </a:rPr>
              <a:t>ist</a:t>
            </a:r>
            <a:r>
              <a:rPr lang="en-GB" sz="2500" dirty="0" smtClean="0">
                <a:latin typeface="Calibri" pitchFamily="34" charset="0"/>
              </a:rPr>
              <a:t> </a:t>
            </a:r>
            <a:r>
              <a:rPr lang="en-GB" sz="2500" dirty="0" err="1" smtClean="0">
                <a:latin typeface="Calibri" pitchFamily="34" charset="0"/>
              </a:rPr>
              <a:t>zwischen</a:t>
            </a:r>
            <a:r>
              <a:rPr lang="en-GB" sz="2500" dirty="0" smtClean="0">
                <a:latin typeface="Calibri" pitchFamily="34" charset="0"/>
              </a:rPr>
              <a:t> 2011 und 2016 </a:t>
            </a:r>
            <a:r>
              <a:rPr lang="en-GB" sz="2500" dirty="0" err="1" smtClean="0">
                <a:latin typeface="Calibri" pitchFamily="34" charset="0"/>
              </a:rPr>
              <a:t>deutlich</a:t>
            </a:r>
            <a:r>
              <a:rPr lang="en-GB" sz="2500" dirty="0" smtClean="0">
                <a:latin typeface="Calibri" pitchFamily="34" charset="0"/>
              </a:rPr>
              <a:t> </a:t>
            </a:r>
            <a:r>
              <a:rPr lang="en-GB" sz="2500" dirty="0" err="1" smtClean="0">
                <a:latin typeface="Calibri" pitchFamily="34" charset="0"/>
              </a:rPr>
              <a:t>gestiegen</a:t>
            </a:r>
            <a:r>
              <a:rPr lang="en-GB" sz="2500" dirty="0" smtClean="0">
                <a:latin typeface="Calibri" pitchFamily="34" charset="0"/>
              </a:rPr>
              <a:t>.</a:t>
            </a:r>
            <a:endParaRPr lang="en-GB" sz="2500" dirty="0">
              <a:latin typeface="Calibri" pitchFamily="34" charset="0"/>
            </a:endParaRPr>
          </a:p>
        </p:txBody>
      </p:sp>
      <p:sp>
        <p:nvSpPr>
          <p:cNvPr id="12" name="TextBox 15"/>
          <p:cNvSpPr txBox="1"/>
          <p:nvPr/>
        </p:nvSpPr>
        <p:spPr>
          <a:xfrm>
            <a:off x="6624985" y="3924825"/>
            <a:ext cx="5760640" cy="910298"/>
          </a:xfrm>
          <a:prstGeom prst="rect">
            <a:avLst/>
          </a:prstGeom>
          <a:noFill/>
        </p:spPr>
        <p:txBody>
          <a:bodyPr wrap="square" lIns="139496" tIns="69747" rIns="139496" bIns="69747" rtlCol="0">
            <a:spAutoFit/>
          </a:bodyPr>
          <a:lstStyle/>
          <a:p>
            <a:r>
              <a:rPr lang="en-GB" sz="2500" dirty="0" smtClean="0">
                <a:latin typeface="Calibri" pitchFamily="34" charset="0"/>
              </a:rPr>
              <a:t>Der Pro-Kopf-</a:t>
            </a:r>
            <a:r>
              <a:rPr lang="en-GB" sz="2500" dirty="0" err="1" smtClean="0">
                <a:latin typeface="Calibri" pitchFamily="34" charset="0"/>
              </a:rPr>
              <a:t>Verbrauch</a:t>
            </a:r>
            <a:r>
              <a:rPr lang="en-GB" sz="2500" dirty="0" smtClean="0">
                <a:latin typeface="Calibri" pitchFamily="34" charset="0"/>
              </a:rPr>
              <a:t> </a:t>
            </a:r>
            <a:r>
              <a:rPr lang="en-GB" sz="2500" dirty="0" err="1" smtClean="0">
                <a:latin typeface="Calibri" pitchFamily="34" charset="0"/>
              </a:rPr>
              <a:t>liegt</a:t>
            </a:r>
            <a:r>
              <a:rPr lang="en-GB" sz="2500" dirty="0" smtClean="0">
                <a:latin typeface="Calibri" pitchFamily="34" charset="0"/>
              </a:rPr>
              <a:t> in Deutschland </a:t>
            </a:r>
            <a:r>
              <a:rPr lang="en-GB" sz="2500" dirty="0" err="1" smtClean="0">
                <a:latin typeface="Calibri" pitchFamily="34" charset="0"/>
              </a:rPr>
              <a:t>bei</a:t>
            </a:r>
            <a:r>
              <a:rPr lang="en-GB" sz="2500" dirty="0" smtClean="0">
                <a:latin typeface="Calibri" pitchFamily="34" charset="0"/>
              </a:rPr>
              <a:t> </a:t>
            </a:r>
            <a:r>
              <a:rPr lang="en-GB" sz="2500" dirty="0" err="1" smtClean="0">
                <a:latin typeface="Calibri" pitchFamily="34" charset="0"/>
              </a:rPr>
              <a:t>über</a:t>
            </a:r>
            <a:r>
              <a:rPr lang="en-GB" sz="2500" dirty="0" smtClean="0">
                <a:latin typeface="Calibri" pitchFamily="34" charset="0"/>
              </a:rPr>
              <a:t> 13 € pro </a:t>
            </a:r>
            <a:r>
              <a:rPr lang="en-GB" sz="2500" dirty="0" err="1" smtClean="0">
                <a:latin typeface="Calibri" pitchFamily="34" charset="0"/>
              </a:rPr>
              <a:t>Einwohner</a:t>
            </a:r>
            <a:r>
              <a:rPr lang="en-GB" sz="2500" dirty="0" smtClean="0">
                <a:latin typeface="Calibri" pitchFamily="34" charset="0"/>
              </a:rPr>
              <a:t>.</a:t>
            </a:r>
            <a:endParaRPr lang="en-GB" sz="2500" dirty="0">
              <a:latin typeface="Calibri" pitchFamily="34" charset="0"/>
            </a:endParaRPr>
          </a:p>
        </p:txBody>
      </p:sp>
      <p:sp>
        <p:nvSpPr>
          <p:cNvPr id="13" name="TextBox 17"/>
          <p:cNvSpPr txBox="1"/>
          <p:nvPr/>
        </p:nvSpPr>
        <p:spPr>
          <a:xfrm>
            <a:off x="7705105" y="7237189"/>
            <a:ext cx="3713184" cy="910298"/>
          </a:xfrm>
          <a:prstGeom prst="rect">
            <a:avLst/>
          </a:prstGeom>
          <a:noFill/>
        </p:spPr>
        <p:txBody>
          <a:bodyPr wrap="square" lIns="139496" tIns="69747" rIns="139496" bIns="69747" rtlCol="0">
            <a:spAutoFit/>
          </a:bodyPr>
          <a:lstStyle/>
          <a:p>
            <a:r>
              <a:rPr lang="en-GB" sz="2500" dirty="0" smtClean="0">
                <a:latin typeface="Calibri" pitchFamily="34" charset="0"/>
              </a:rPr>
              <a:t>der Fairtrade-</a:t>
            </a:r>
            <a:r>
              <a:rPr lang="en-GB" sz="2500" dirty="0" err="1" smtClean="0">
                <a:latin typeface="Calibri" pitchFamily="34" charset="0"/>
              </a:rPr>
              <a:t>Kunden</a:t>
            </a:r>
            <a:r>
              <a:rPr lang="en-GB" sz="2500" dirty="0" smtClean="0">
                <a:latin typeface="Calibri" pitchFamily="34" charset="0"/>
              </a:rPr>
              <a:t>  </a:t>
            </a:r>
            <a:r>
              <a:rPr lang="en-GB" sz="2500" dirty="0" err="1" smtClean="0">
                <a:latin typeface="Calibri" pitchFamily="34" charset="0"/>
              </a:rPr>
              <a:t>vertrauen</a:t>
            </a:r>
            <a:r>
              <a:rPr lang="en-GB" sz="2500" dirty="0" smtClean="0">
                <a:latin typeface="Calibri" pitchFamily="34" charset="0"/>
              </a:rPr>
              <a:t> </a:t>
            </a:r>
            <a:r>
              <a:rPr lang="en-GB" sz="2500" dirty="0" err="1" smtClean="0">
                <a:latin typeface="Calibri" pitchFamily="34" charset="0"/>
              </a:rPr>
              <a:t>dem</a:t>
            </a:r>
            <a:r>
              <a:rPr lang="en-GB" sz="2500" dirty="0" smtClean="0">
                <a:latin typeface="Calibri" pitchFamily="34" charset="0"/>
              </a:rPr>
              <a:t> Siegel.</a:t>
            </a:r>
            <a:endParaRPr lang="en-GB" sz="2500" i="1" dirty="0">
              <a:latin typeface="Calibri" pitchFamily="34" charset="0"/>
            </a:endParaRPr>
          </a:p>
        </p:txBody>
      </p:sp>
      <p:sp>
        <p:nvSpPr>
          <p:cNvPr id="14" name="TextBox 9"/>
          <p:cNvSpPr txBox="1"/>
          <p:nvPr/>
        </p:nvSpPr>
        <p:spPr>
          <a:xfrm>
            <a:off x="7129041" y="5508997"/>
            <a:ext cx="4116133" cy="1787560"/>
          </a:xfrm>
          <a:prstGeom prst="rect">
            <a:avLst/>
          </a:prstGeom>
          <a:noFill/>
        </p:spPr>
        <p:txBody>
          <a:bodyPr wrap="square" lIns="139496" tIns="69747" rIns="139496" bIns="69747" rtlCol="0">
            <a:spAutoFit/>
          </a:bodyPr>
          <a:lstStyle/>
          <a:p>
            <a:pPr algn="ctr"/>
            <a:r>
              <a:rPr lang="en-GB" sz="10600" b="1" dirty="0" smtClean="0">
                <a:solidFill>
                  <a:srgbClr val="00B9E4"/>
                </a:solidFill>
              </a:rPr>
              <a:t>95%</a:t>
            </a:r>
            <a:endParaRPr lang="en-GB" sz="10600" b="1" dirty="0">
              <a:solidFill>
                <a:srgbClr val="00B9E4"/>
              </a:solidFill>
            </a:endParaRPr>
          </a:p>
        </p:txBody>
      </p:sp>
      <p:grpSp>
        <p:nvGrpSpPr>
          <p:cNvPr id="15" name="Gruppieren 25"/>
          <p:cNvGrpSpPr/>
          <p:nvPr/>
        </p:nvGrpSpPr>
        <p:grpSpPr>
          <a:xfrm>
            <a:off x="7700042" y="2628687"/>
            <a:ext cx="2813376" cy="1298729"/>
            <a:chOff x="5614341" y="2628677"/>
            <a:chExt cx="2813376" cy="1298729"/>
          </a:xfrm>
        </p:grpSpPr>
        <p:pic>
          <p:nvPicPr>
            <p:cNvPr id="16" name="Picture 6" descr="Frontal standing man silhouette"/>
            <p:cNvPicPr>
              <a:picLocks noChangeAspect="1" noChangeArrowheads="1"/>
            </p:cNvPicPr>
            <p:nvPr/>
          </p:nvPicPr>
          <p:blipFill>
            <a:blip r:embed="rId3" cstate="print">
              <a:clrChange>
                <a:clrFrom>
                  <a:srgbClr val="000000">
                    <a:alpha val="0"/>
                  </a:srgbClr>
                </a:clrFrom>
                <a:clrTo>
                  <a:srgbClr val="00000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rId4">
                      <a14:imgEffect>
                        <a14:artisticChalkSketch/>
                      </a14:imgEffect>
                    </a14:imgLayer>
                  </a14:imgProps>
                </a:ext>
                <a:ext uri="{28A0092B-C50C-407E-A947-70E740481C1C}">
                  <a14:useLocalDpi xmlns:a14="http://schemas.microsoft.com/office/drawing/2010/main" xmlns="" val="0"/>
                </a:ext>
              </a:extLst>
            </a:blip>
            <a:srcRect/>
            <a:stretch>
              <a:fillRect/>
            </a:stretch>
          </p:blipFill>
          <p:spPr bwMode="auto">
            <a:xfrm>
              <a:off x="6118397" y="2628677"/>
              <a:ext cx="1298676" cy="1298729"/>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6" descr="Frontal standing man silhouette"/>
            <p:cNvPicPr>
              <a:picLocks noChangeAspect="1" noChangeArrowheads="1"/>
            </p:cNvPicPr>
            <p:nvPr/>
          </p:nvPicPr>
          <p:blipFill>
            <a:blip r:embed="rId3" cstate="print">
              <a:clrChange>
                <a:clrFrom>
                  <a:srgbClr val="000000">
                    <a:alpha val="0"/>
                  </a:srgbClr>
                </a:clrFrom>
                <a:clrTo>
                  <a:srgbClr val="00000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rId4">
                      <a14:imgEffect>
                        <a14:artisticChalkSketch/>
                      </a14:imgEffect>
                    </a14:imgLayer>
                  </a14:imgProps>
                </a:ext>
                <a:ext uri="{28A0092B-C50C-407E-A947-70E740481C1C}">
                  <a14:useLocalDpi xmlns:a14="http://schemas.microsoft.com/office/drawing/2010/main" xmlns="" val="0"/>
                </a:ext>
              </a:extLst>
            </a:blip>
            <a:srcRect/>
            <a:stretch>
              <a:fillRect/>
            </a:stretch>
          </p:blipFill>
          <p:spPr bwMode="auto">
            <a:xfrm>
              <a:off x="7129041" y="2628677"/>
              <a:ext cx="1298676" cy="1298729"/>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6" descr="Frontal standing man silhouette"/>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614341" y="2628677"/>
              <a:ext cx="1298676" cy="129872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9" name="Picture 6" descr="Frontal standing man silhouette"/>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624985" y="2628677"/>
              <a:ext cx="1298676" cy="1298729"/>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7" name="TextBox 5"/>
          <p:cNvSpPr txBox="1"/>
          <p:nvPr/>
        </p:nvSpPr>
        <p:spPr>
          <a:xfrm>
            <a:off x="502881" y="3923064"/>
            <a:ext cx="4753202" cy="1295018"/>
          </a:xfrm>
          <a:prstGeom prst="rect">
            <a:avLst/>
          </a:prstGeom>
          <a:noFill/>
        </p:spPr>
        <p:txBody>
          <a:bodyPr wrap="square" lIns="139496" tIns="69747" rIns="139496" bIns="69747" rtlCol="0">
            <a:spAutoFit/>
          </a:bodyPr>
          <a:lstStyle/>
          <a:p>
            <a:r>
              <a:rPr lang="de-DE" sz="2500" dirty="0" smtClean="0">
                <a:latin typeface="Calibri" pitchFamily="34" charset="0"/>
              </a:rPr>
              <a:t>der Konsumenten sagen, dass sie das FAIRTRADE-Siegel häufig oder gelegentlich gesehen haben.</a:t>
            </a:r>
            <a:endParaRPr lang="de-DE" sz="2500" dirty="0">
              <a:latin typeface="Calibri" pitchFamily="34" charset="0"/>
            </a:endParaRPr>
          </a:p>
        </p:txBody>
      </p:sp>
      <p:sp>
        <p:nvSpPr>
          <p:cNvPr id="22" name="Foliennummernplatzhalter 21"/>
          <p:cNvSpPr>
            <a:spLocks noGrp="1"/>
          </p:cNvSpPr>
          <p:nvPr>
            <p:ph type="sldNum" sz="quarter" idx="11"/>
          </p:nvPr>
        </p:nvSpPr>
        <p:spPr/>
        <p:txBody>
          <a:bodyPr/>
          <a:lstStyle/>
          <a:p>
            <a:fld id="{9E5BBBCA-82F5-469F-983F-0225BAAAFE5F}" type="slidenum">
              <a:rPr lang="de-DE" smtClean="0"/>
              <a:pPr/>
              <a:t>40</a:t>
            </a:fld>
            <a:endParaRPr lang="de-DE"/>
          </a:p>
        </p:txBody>
      </p:sp>
      <p:sp>
        <p:nvSpPr>
          <p:cNvPr id="23" name="Fußzeilenplatzhalter 22"/>
          <p:cNvSpPr>
            <a:spLocks noGrp="1"/>
          </p:cNvSpPr>
          <p:nvPr>
            <p:ph type="ftr" sz="quarter" idx="12"/>
          </p:nvPr>
        </p:nvSpPr>
        <p:spPr/>
        <p:txBody>
          <a:bodyPr/>
          <a:lstStyle/>
          <a:p>
            <a:r>
              <a:rPr lang="de-DE" smtClean="0"/>
              <a:t>Fairtrade - HANDEL NEU DENKEN</a:t>
            </a:r>
            <a:endParaRPr lang="de-DE" dirty="0"/>
          </a:p>
        </p:txBody>
      </p:sp>
      <p:sp>
        <p:nvSpPr>
          <p:cNvPr id="21" name="Textfeld 20"/>
          <p:cNvSpPr txBox="1"/>
          <p:nvPr/>
        </p:nvSpPr>
        <p:spPr>
          <a:xfrm>
            <a:off x="648321" y="8749357"/>
            <a:ext cx="5256584" cy="369332"/>
          </a:xfrm>
          <a:prstGeom prst="rect">
            <a:avLst/>
          </a:prstGeom>
          <a:noFill/>
        </p:spPr>
        <p:txBody>
          <a:bodyPr wrap="square" rtlCol="0">
            <a:spAutoFit/>
          </a:bodyPr>
          <a:lstStyle/>
          <a:p>
            <a:r>
              <a:rPr lang="de-DE" dirty="0" smtClean="0"/>
              <a:t>Quelle: </a:t>
            </a:r>
            <a:r>
              <a:rPr lang="de-DE" dirty="0" err="1" smtClean="0"/>
              <a:t>Globescan</a:t>
            </a:r>
            <a:r>
              <a:rPr lang="de-DE" dirty="0" smtClean="0"/>
              <a:t> 2016</a:t>
            </a:r>
            <a:endParaRPr lang="de-DE"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WANDEL DURCH HANDEL</a:t>
            </a:r>
            <a:endParaRPr lang="de-DE" dirty="0"/>
          </a:p>
        </p:txBody>
      </p:sp>
      <p:sp>
        <p:nvSpPr>
          <p:cNvPr id="3" name="Textplatzhalter 2"/>
          <p:cNvSpPr>
            <a:spLocks noGrp="1"/>
          </p:cNvSpPr>
          <p:nvPr>
            <p:ph type="body" sz="quarter" idx="10"/>
          </p:nvPr>
        </p:nvSpPr>
        <p:spPr/>
        <p:txBody>
          <a:bodyPr/>
          <a:lstStyle/>
          <a:p>
            <a:r>
              <a:rPr lang="de-DE" dirty="0" smtClean="0"/>
              <a:t>    </a:t>
            </a:r>
            <a:endParaRPr lang="de-DE" dirty="0"/>
          </a:p>
        </p:txBody>
      </p:sp>
      <p:sp>
        <p:nvSpPr>
          <p:cNvPr id="4" name="Textplatzhalter 3"/>
          <p:cNvSpPr>
            <a:spLocks noGrp="1"/>
          </p:cNvSpPr>
          <p:nvPr>
            <p:ph type="body" sz="quarter" idx="11"/>
          </p:nvPr>
        </p:nvSpPr>
        <p:spPr/>
        <p:txBody>
          <a:bodyPr/>
          <a:lstStyle/>
          <a:p>
            <a:r>
              <a:rPr lang="de-DE" dirty="0" smtClean="0"/>
              <a:t>Fairtrade in Deutschland</a:t>
            </a:r>
            <a:endParaRPr lang="de-DE" dirty="0"/>
          </a:p>
        </p:txBody>
      </p:sp>
      <p:sp>
        <p:nvSpPr>
          <p:cNvPr id="7" name="Foliennummernplatzhalter 6"/>
          <p:cNvSpPr>
            <a:spLocks noGrp="1"/>
          </p:cNvSpPr>
          <p:nvPr>
            <p:ph type="sldNum" sz="quarter" idx="13"/>
          </p:nvPr>
        </p:nvSpPr>
        <p:spPr/>
        <p:txBody>
          <a:bodyPr/>
          <a:lstStyle/>
          <a:p>
            <a:fld id="{25E652D8-9D9C-46FF-8662-7FD6CB2ABFAD}" type="slidenum">
              <a:rPr lang="de-DE" smtClean="0"/>
              <a:pPr/>
              <a:t>41</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FAIRTRADE DEUTSCHLAND</a:t>
            </a:r>
            <a:endParaRPr lang="de-DE" dirty="0"/>
          </a:p>
        </p:txBody>
      </p:sp>
      <p:sp>
        <p:nvSpPr>
          <p:cNvPr id="3" name="Textplatzhalter 2"/>
          <p:cNvSpPr>
            <a:spLocks noGrp="1"/>
          </p:cNvSpPr>
          <p:nvPr>
            <p:ph type="body" sz="quarter" idx="10"/>
          </p:nvPr>
        </p:nvSpPr>
        <p:spPr>
          <a:xfrm>
            <a:off x="360289" y="4356869"/>
            <a:ext cx="8281209" cy="3924268"/>
          </a:xfrm>
        </p:spPr>
        <p:txBody>
          <a:bodyPr/>
          <a:lstStyle/>
          <a:p>
            <a:pPr marL="0" indent="0">
              <a:spcBef>
                <a:spcPts val="0"/>
              </a:spcBef>
              <a:buNone/>
            </a:pPr>
            <a:r>
              <a:rPr lang="de-DE" sz="2500" dirty="0" err="1" smtClean="0"/>
              <a:t>TransFair</a:t>
            </a:r>
            <a:r>
              <a:rPr lang="de-DE" sz="2500" dirty="0" smtClean="0"/>
              <a:t> handelt nicht selbst mit Waren sondern vergibt das Fairtrade-Siegel für Produkte, die nach Fairtrade-Standards produziert wurden. </a:t>
            </a:r>
          </a:p>
          <a:p>
            <a:pPr marL="0" indent="0">
              <a:spcBef>
                <a:spcPts val="0"/>
              </a:spcBef>
              <a:buNone/>
            </a:pPr>
            <a:endParaRPr lang="de-DE" sz="2500" dirty="0" smtClean="0"/>
          </a:p>
          <a:p>
            <a:pPr marL="0" indent="0">
              <a:spcBef>
                <a:spcPts val="0"/>
              </a:spcBef>
              <a:buNone/>
            </a:pPr>
            <a:r>
              <a:rPr lang="de-DE" sz="2500" dirty="0" smtClean="0"/>
              <a:t>Durch Marketing-, Informations- und Kampagnenarbeit arbeitet TransFair daran, in Deutschland noch mehr Handelspartner von den Vorteilen des fairen Handels zu überzeugen und eine breitere Unterstützung durch Zivilgesellschaft und Politik zu erreichen </a:t>
            </a:r>
          </a:p>
          <a:p>
            <a:endParaRPr lang="de-DE" sz="2500" dirty="0" smtClean="0"/>
          </a:p>
          <a:p>
            <a:endParaRPr lang="de-DE" dirty="0"/>
          </a:p>
        </p:txBody>
      </p:sp>
      <p:sp>
        <p:nvSpPr>
          <p:cNvPr id="4" name="Textplatzhalter 3"/>
          <p:cNvSpPr>
            <a:spLocks noGrp="1"/>
          </p:cNvSpPr>
          <p:nvPr>
            <p:ph type="body" sz="quarter" idx="11"/>
          </p:nvPr>
        </p:nvSpPr>
        <p:spPr>
          <a:xfrm>
            <a:off x="359999" y="2124621"/>
            <a:ext cx="8569242" cy="1872208"/>
          </a:xfrm>
        </p:spPr>
        <p:txBody>
          <a:bodyPr/>
          <a:lstStyle/>
          <a:p>
            <a:r>
              <a:rPr lang="de-DE" sz="2800" dirty="0" smtClean="0"/>
              <a:t>TransFair  ist ein gemeinnütziger Verein, der 1997  Fairtrade International mitbegründet hat, deshalb setzt sich auch mehr und mehr auch die Bezeichnung Fairtrade Deutschland durch, obwohl der Vereinsname seit 1992 TransFair ist. </a:t>
            </a:r>
          </a:p>
        </p:txBody>
      </p:sp>
      <p:pic>
        <p:nvPicPr>
          <p:cNvPr id="2050" name="Picture 2" descr="G:\03_Dokumentation\05_Materialien_final\05_Logos_final\Fairtrade-Siegel, Brandmark und Banner_aktuell\Logo_mit_Zusatz_DAS SIEGEL FÜR FAIREN HANDEL\Fairtrade_Siegel_mit_zusatz_heller_hintergrund_WEB.jpg"/>
          <p:cNvPicPr>
            <a:picLocks noChangeAspect="1" noChangeArrowheads="1"/>
          </p:cNvPicPr>
          <p:nvPr/>
        </p:nvPicPr>
        <p:blipFill>
          <a:blip r:embed="rId3" cstate="print"/>
          <a:srcRect/>
          <a:stretch>
            <a:fillRect/>
          </a:stretch>
        </p:blipFill>
        <p:spPr bwMode="auto">
          <a:xfrm>
            <a:off x="9433297" y="4500885"/>
            <a:ext cx="1982922" cy="2232248"/>
          </a:xfrm>
          <a:prstGeom prst="rect">
            <a:avLst/>
          </a:prstGeom>
          <a:noFill/>
        </p:spPr>
      </p:pic>
      <p:pic>
        <p:nvPicPr>
          <p:cNvPr id="3074" name="Picture 2" descr="G:\03_Dokumentation\05_Materialien_final\05_Logos_final\Fairtrade-Siegel, Brandmark und Banner_aktuell\BrandmarkGermany\Brand Mark Deutschland Vertical\JPEG\FBM_DE2_VERT_RGB_POS.jpg"/>
          <p:cNvPicPr>
            <a:picLocks noChangeAspect="1" noChangeArrowheads="1"/>
          </p:cNvPicPr>
          <p:nvPr/>
        </p:nvPicPr>
        <p:blipFill>
          <a:blip r:embed="rId4" cstate="print"/>
          <a:srcRect/>
          <a:stretch>
            <a:fillRect/>
          </a:stretch>
        </p:blipFill>
        <p:spPr bwMode="auto">
          <a:xfrm>
            <a:off x="9505305" y="2124621"/>
            <a:ext cx="1539764" cy="1844452"/>
          </a:xfrm>
          <a:prstGeom prst="rect">
            <a:avLst/>
          </a:prstGeom>
          <a:noFill/>
        </p:spPr>
      </p:pic>
      <p:pic>
        <p:nvPicPr>
          <p:cNvPr id="8" name="Picture 2" descr="G:\03_Dokumentation\05_Materialien_final\05_Logos_final\Fairtrade Towns_DachkampagnenLogo\Logo_Dachkampagne\2012_Dachkampagnenlogo_druck.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13017" y="7453213"/>
            <a:ext cx="2088232" cy="148510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G:\03_Dokumentation\05_Materialien_final\05_Logos_final\Fairtrade Schools\fairtrade_schools_logo_72dpi_rgb.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001249" y="7597229"/>
            <a:ext cx="2023095"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G:\03_Dokumentation\05_Materialien_final\05_Logos_final\Fairtrade Universities\Logos FTU 2014\Logo Kampagne Fairtrade Unis 4c.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82" t="18590" r="9182" b="15210"/>
          <a:stretch/>
        </p:blipFill>
        <p:spPr bwMode="auto">
          <a:xfrm>
            <a:off x="10887751" y="7453213"/>
            <a:ext cx="2074187" cy="144016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Foliennummernplatzhalter 11"/>
          <p:cNvSpPr>
            <a:spLocks noGrp="1"/>
          </p:cNvSpPr>
          <p:nvPr>
            <p:ph type="sldNum" sz="quarter" idx="13"/>
          </p:nvPr>
        </p:nvSpPr>
        <p:spPr/>
        <p:txBody>
          <a:bodyPr/>
          <a:lstStyle/>
          <a:p>
            <a:fld id="{9E5BBBCA-82F5-469F-983F-0225BAAAFE5F}" type="slidenum">
              <a:rPr lang="de-DE" smtClean="0"/>
              <a:pPr/>
              <a:t>42</a:t>
            </a:fld>
            <a:endParaRPr lang="de-DE"/>
          </a:p>
        </p:txBody>
      </p:sp>
      <p:sp>
        <p:nvSpPr>
          <p:cNvPr id="13" name="Fußzeilenplatzhalter 12"/>
          <p:cNvSpPr>
            <a:spLocks noGrp="1"/>
          </p:cNvSpPr>
          <p:nvPr>
            <p:ph type="ftr" sz="quarter" idx="14"/>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sz="3500" b="1" dirty="0" smtClean="0">
                <a:solidFill>
                  <a:schemeClr val="bg1"/>
                </a:solidFill>
                <a:latin typeface="Calibri" panose="020F0502020204030204" pitchFamily="34" charset="0"/>
              </a:rPr>
              <a:t>DIE MITGLIEDER DES TRANSFAIR E.V.</a:t>
            </a:r>
            <a:endParaRPr lang="de-DE" sz="3500" dirty="0">
              <a:solidFill>
                <a:schemeClr val="bg1"/>
              </a:solidFill>
            </a:endParaRPr>
          </a:p>
        </p:txBody>
      </p:sp>
      <p:sp>
        <p:nvSpPr>
          <p:cNvPr id="5" name="Foliennummernplatzhalter 4"/>
          <p:cNvSpPr>
            <a:spLocks noGrp="1"/>
          </p:cNvSpPr>
          <p:nvPr>
            <p:ph type="sldNum" sz="quarter" idx="12"/>
          </p:nvPr>
        </p:nvSpPr>
        <p:spPr/>
        <p:txBody>
          <a:bodyPr/>
          <a:lstStyle/>
          <a:p>
            <a:fld id="{A6C2DDF6-B0EC-4A24-BA34-C2A4F1DC8882}" type="slidenum">
              <a:rPr lang="de-DE" smtClean="0"/>
              <a:pPr/>
              <a:t>43</a:t>
            </a:fld>
            <a:endParaRPr lang="de-DE"/>
          </a:p>
        </p:txBody>
      </p:sp>
      <p:sp>
        <p:nvSpPr>
          <p:cNvPr id="13" name="Inhaltsplatzhalter 12"/>
          <p:cNvSpPr>
            <a:spLocks noGrp="1"/>
          </p:cNvSpPr>
          <p:nvPr>
            <p:ph idx="14"/>
          </p:nvPr>
        </p:nvSpPr>
        <p:spPr/>
        <p:txBody>
          <a:bodyPr/>
          <a:lstStyle/>
          <a:p>
            <a:pPr lvl="1">
              <a:buNone/>
            </a:pPr>
            <a:endParaRPr lang="de-DE" b="1" dirty="0">
              <a:latin typeface="Calibri" panose="020F0502020204030204" pitchFamily="34" charset="0"/>
            </a:endParaRPr>
          </a:p>
        </p:txBody>
      </p:sp>
      <p:pic>
        <p:nvPicPr>
          <p:cNvPr id="1026" name="Picture 2" descr="C:\Users\t.thiele\Desktop\20121128194529!Logo_des_Global_Nature_Fund_(GNF).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24832" y="7514953"/>
            <a:ext cx="1212121" cy="94949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t.thiele\Desktop\BfdW_Logo_RGB_Gross.jpg_145318821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6106" y="4973543"/>
            <a:ext cx="1433507" cy="662002"/>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Bundesverband Die Verbraucher Intitiative e.V."/>
          <p:cNvPicPr>
            <a:picLocks noChangeAspect="1" noChangeArrowheads="1"/>
          </p:cNvPicPr>
          <p:nvPr/>
        </p:nvPicPr>
        <p:blipFill>
          <a:blip r:embed="rId5" cstate="print"/>
          <a:srcRect/>
          <a:stretch>
            <a:fillRect/>
          </a:stretch>
        </p:blipFill>
        <p:spPr bwMode="auto">
          <a:xfrm>
            <a:off x="5400849" y="2988717"/>
            <a:ext cx="1449778" cy="374526"/>
          </a:xfrm>
          <a:prstGeom prst="rect">
            <a:avLst/>
          </a:prstGeom>
          <a:noFill/>
          <a:ln w="9525">
            <a:noFill/>
            <a:miter lim="800000"/>
            <a:headEnd/>
            <a:tailEnd/>
          </a:ln>
        </p:spPr>
      </p:pic>
      <p:grpSp>
        <p:nvGrpSpPr>
          <p:cNvPr id="2" name="Gruppieren 40"/>
          <p:cNvGrpSpPr/>
          <p:nvPr/>
        </p:nvGrpSpPr>
        <p:grpSpPr>
          <a:xfrm>
            <a:off x="650766" y="2726595"/>
            <a:ext cx="10590179" cy="5653276"/>
            <a:chOff x="650766" y="2726595"/>
            <a:chExt cx="10590179" cy="5653276"/>
          </a:xfrm>
        </p:grpSpPr>
        <p:pic>
          <p:nvPicPr>
            <p:cNvPr id="46" name="Picture 5"/>
            <p:cNvPicPr>
              <a:picLocks noChangeAspect="1" noChangeArrowheads="1"/>
            </p:cNvPicPr>
            <p:nvPr/>
          </p:nvPicPr>
          <p:blipFill>
            <a:blip r:embed="rId6" cstate="print"/>
            <a:srcRect/>
            <a:stretch>
              <a:fillRect/>
            </a:stretch>
          </p:blipFill>
          <p:spPr bwMode="auto">
            <a:xfrm>
              <a:off x="905185" y="2883268"/>
              <a:ext cx="954070" cy="503964"/>
            </a:xfrm>
            <a:prstGeom prst="rect">
              <a:avLst/>
            </a:prstGeom>
            <a:noFill/>
            <a:ln w="9525">
              <a:noFill/>
              <a:round/>
              <a:headEnd/>
              <a:tailEnd/>
            </a:ln>
          </p:spPr>
        </p:pic>
        <p:pic>
          <p:nvPicPr>
            <p:cNvPr id="47" name="Picture 6"/>
            <p:cNvPicPr>
              <a:picLocks noChangeAspect="1" noChangeArrowheads="1"/>
            </p:cNvPicPr>
            <p:nvPr/>
          </p:nvPicPr>
          <p:blipFill>
            <a:blip r:embed="rId7" cstate="print"/>
            <a:srcRect/>
            <a:stretch>
              <a:fillRect/>
            </a:stretch>
          </p:blipFill>
          <p:spPr bwMode="auto">
            <a:xfrm>
              <a:off x="2089210" y="2966827"/>
              <a:ext cx="1722219" cy="415183"/>
            </a:xfrm>
            <a:prstGeom prst="rect">
              <a:avLst/>
            </a:prstGeom>
            <a:noFill/>
            <a:ln w="9525">
              <a:noFill/>
              <a:round/>
              <a:headEnd/>
              <a:tailEnd/>
            </a:ln>
          </p:spPr>
        </p:pic>
        <p:pic>
          <p:nvPicPr>
            <p:cNvPr id="48" name="Picture 7"/>
            <p:cNvPicPr>
              <a:picLocks noChangeAspect="1" noChangeArrowheads="1"/>
            </p:cNvPicPr>
            <p:nvPr/>
          </p:nvPicPr>
          <p:blipFill>
            <a:blip r:embed="rId8" cstate="print"/>
            <a:srcRect/>
            <a:stretch>
              <a:fillRect/>
            </a:stretch>
          </p:blipFill>
          <p:spPr bwMode="auto">
            <a:xfrm>
              <a:off x="4036492" y="2726595"/>
              <a:ext cx="1105743" cy="958315"/>
            </a:xfrm>
            <a:prstGeom prst="rect">
              <a:avLst/>
            </a:prstGeom>
            <a:noFill/>
            <a:ln w="9525">
              <a:noFill/>
              <a:round/>
              <a:headEnd/>
              <a:tailEnd/>
            </a:ln>
          </p:spPr>
        </p:pic>
        <p:pic>
          <p:nvPicPr>
            <p:cNvPr id="49" name="Picture 8"/>
            <p:cNvPicPr>
              <a:picLocks noChangeAspect="1" noChangeArrowheads="1"/>
            </p:cNvPicPr>
            <p:nvPr/>
          </p:nvPicPr>
          <p:blipFill>
            <a:blip r:embed="rId9" cstate="print"/>
            <a:srcRect/>
            <a:stretch>
              <a:fillRect/>
            </a:stretch>
          </p:blipFill>
          <p:spPr bwMode="auto">
            <a:xfrm>
              <a:off x="7030804" y="2726595"/>
              <a:ext cx="660510" cy="759863"/>
            </a:xfrm>
            <a:prstGeom prst="rect">
              <a:avLst/>
            </a:prstGeom>
            <a:noFill/>
            <a:ln w="9525">
              <a:noFill/>
              <a:round/>
              <a:headEnd/>
              <a:tailEnd/>
            </a:ln>
          </p:spPr>
        </p:pic>
        <p:pic>
          <p:nvPicPr>
            <p:cNvPr id="50" name="Picture 9"/>
            <p:cNvPicPr>
              <a:picLocks noChangeAspect="1" noChangeArrowheads="1"/>
            </p:cNvPicPr>
            <p:nvPr/>
          </p:nvPicPr>
          <p:blipFill>
            <a:blip r:embed="rId10" cstate="print"/>
            <a:srcRect/>
            <a:stretch>
              <a:fillRect/>
            </a:stretch>
          </p:blipFill>
          <p:spPr bwMode="auto">
            <a:xfrm>
              <a:off x="8138993" y="2893713"/>
              <a:ext cx="1577885" cy="378626"/>
            </a:xfrm>
            <a:prstGeom prst="rect">
              <a:avLst/>
            </a:prstGeom>
            <a:noFill/>
            <a:ln w="9525">
              <a:noFill/>
              <a:round/>
              <a:headEnd/>
              <a:tailEnd/>
            </a:ln>
          </p:spPr>
        </p:pic>
        <p:pic>
          <p:nvPicPr>
            <p:cNvPr id="51" name="Picture 10"/>
            <p:cNvPicPr>
              <a:picLocks noChangeAspect="1" noChangeArrowheads="1"/>
            </p:cNvPicPr>
            <p:nvPr/>
          </p:nvPicPr>
          <p:blipFill>
            <a:blip r:embed="rId11" cstate="print"/>
            <a:srcRect/>
            <a:stretch>
              <a:fillRect/>
            </a:stretch>
          </p:blipFill>
          <p:spPr bwMode="auto">
            <a:xfrm>
              <a:off x="10083829" y="2893713"/>
              <a:ext cx="1157116" cy="603190"/>
            </a:xfrm>
            <a:prstGeom prst="rect">
              <a:avLst/>
            </a:prstGeom>
            <a:noFill/>
            <a:ln w="9525">
              <a:noFill/>
              <a:round/>
              <a:headEnd/>
              <a:tailEnd/>
            </a:ln>
          </p:spPr>
        </p:pic>
        <p:pic>
          <p:nvPicPr>
            <p:cNvPr id="52" name="Picture 11"/>
            <p:cNvPicPr>
              <a:picLocks noChangeAspect="1" noChangeArrowheads="1"/>
            </p:cNvPicPr>
            <p:nvPr/>
          </p:nvPicPr>
          <p:blipFill>
            <a:blip r:embed="rId12" cstate="print"/>
            <a:srcRect/>
            <a:stretch>
              <a:fillRect/>
            </a:stretch>
          </p:blipFill>
          <p:spPr bwMode="auto">
            <a:xfrm>
              <a:off x="961450" y="3758024"/>
              <a:ext cx="878234" cy="631913"/>
            </a:xfrm>
            <a:prstGeom prst="rect">
              <a:avLst/>
            </a:prstGeom>
            <a:noFill/>
            <a:ln w="9525">
              <a:noFill/>
              <a:round/>
              <a:headEnd/>
              <a:tailEnd/>
            </a:ln>
          </p:spPr>
        </p:pic>
        <p:pic>
          <p:nvPicPr>
            <p:cNvPr id="53" name="Picture 12"/>
            <p:cNvPicPr>
              <a:picLocks noChangeAspect="1" noChangeArrowheads="1"/>
            </p:cNvPicPr>
            <p:nvPr/>
          </p:nvPicPr>
          <p:blipFill>
            <a:blip r:embed="rId13" cstate="print"/>
            <a:srcRect/>
            <a:stretch>
              <a:fillRect/>
            </a:stretch>
          </p:blipFill>
          <p:spPr bwMode="auto">
            <a:xfrm>
              <a:off x="2150369" y="3758024"/>
              <a:ext cx="1509388" cy="725917"/>
            </a:xfrm>
            <a:prstGeom prst="rect">
              <a:avLst/>
            </a:prstGeom>
            <a:noFill/>
            <a:ln w="9525">
              <a:noFill/>
              <a:round/>
              <a:headEnd/>
              <a:tailEnd/>
            </a:ln>
          </p:spPr>
        </p:pic>
        <p:pic>
          <p:nvPicPr>
            <p:cNvPr id="54" name="Picture 13"/>
            <p:cNvPicPr>
              <a:picLocks noChangeAspect="1" noChangeArrowheads="1"/>
            </p:cNvPicPr>
            <p:nvPr/>
          </p:nvPicPr>
          <p:blipFill>
            <a:blip r:embed="rId14" cstate="print"/>
            <a:srcRect/>
            <a:stretch>
              <a:fillRect/>
            </a:stretch>
          </p:blipFill>
          <p:spPr bwMode="auto">
            <a:xfrm>
              <a:off x="4114775" y="3846805"/>
              <a:ext cx="1025014" cy="796420"/>
            </a:xfrm>
            <a:prstGeom prst="rect">
              <a:avLst/>
            </a:prstGeom>
            <a:noFill/>
            <a:ln w="9525">
              <a:noFill/>
              <a:round/>
              <a:headEnd/>
              <a:tailEnd/>
            </a:ln>
          </p:spPr>
        </p:pic>
        <p:pic>
          <p:nvPicPr>
            <p:cNvPr id="55" name="Picture 14"/>
            <p:cNvPicPr>
              <a:picLocks noChangeAspect="1" noChangeArrowheads="1"/>
            </p:cNvPicPr>
            <p:nvPr/>
          </p:nvPicPr>
          <p:blipFill>
            <a:blip r:embed="rId15" cstate="print"/>
            <a:srcRect/>
            <a:stretch>
              <a:fillRect/>
            </a:stretch>
          </p:blipFill>
          <p:spPr bwMode="auto">
            <a:xfrm>
              <a:off x="5589914" y="3906863"/>
              <a:ext cx="643386" cy="791197"/>
            </a:xfrm>
            <a:prstGeom prst="rect">
              <a:avLst/>
            </a:prstGeom>
            <a:noFill/>
            <a:ln w="9525">
              <a:noFill/>
              <a:round/>
              <a:headEnd/>
              <a:tailEnd/>
            </a:ln>
          </p:spPr>
        </p:pic>
        <p:pic>
          <p:nvPicPr>
            <p:cNvPr id="56" name="Picture 15"/>
            <p:cNvPicPr>
              <a:picLocks noChangeAspect="1" noChangeArrowheads="1"/>
            </p:cNvPicPr>
            <p:nvPr/>
          </p:nvPicPr>
          <p:blipFill>
            <a:blip r:embed="rId16" cstate="print"/>
            <a:srcRect/>
            <a:stretch>
              <a:fillRect/>
            </a:stretch>
          </p:blipFill>
          <p:spPr bwMode="auto">
            <a:xfrm>
              <a:off x="6871793" y="4003478"/>
              <a:ext cx="954070" cy="483074"/>
            </a:xfrm>
            <a:prstGeom prst="rect">
              <a:avLst/>
            </a:prstGeom>
            <a:noFill/>
            <a:ln w="9525">
              <a:noFill/>
              <a:round/>
              <a:headEnd/>
              <a:tailEnd/>
            </a:ln>
          </p:spPr>
        </p:pic>
        <p:pic>
          <p:nvPicPr>
            <p:cNvPr id="58" name="Picture 17"/>
            <p:cNvPicPr>
              <a:picLocks noChangeAspect="1" noChangeArrowheads="1"/>
            </p:cNvPicPr>
            <p:nvPr/>
          </p:nvPicPr>
          <p:blipFill>
            <a:blip r:embed="rId17" cstate="print"/>
            <a:srcRect/>
            <a:stretch>
              <a:fillRect/>
            </a:stretch>
          </p:blipFill>
          <p:spPr bwMode="auto">
            <a:xfrm>
              <a:off x="9915032" y="3846805"/>
              <a:ext cx="1228060" cy="642358"/>
            </a:xfrm>
            <a:prstGeom prst="rect">
              <a:avLst/>
            </a:prstGeom>
            <a:noFill/>
            <a:ln w="9525">
              <a:noFill/>
              <a:round/>
              <a:headEnd/>
              <a:tailEnd/>
            </a:ln>
          </p:spPr>
        </p:pic>
        <p:pic>
          <p:nvPicPr>
            <p:cNvPr id="59" name="Picture 18"/>
            <p:cNvPicPr>
              <a:picLocks noChangeAspect="1" noChangeArrowheads="1"/>
            </p:cNvPicPr>
            <p:nvPr/>
          </p:nvPicPr>
          <p:blipFill>
            <a:blip r:embed="rId18" cstate="print"/>
            <a:srcRect/>
            <a:stretch>
              <a:fillRect/>
            </a:stretch>
          </p:blipFill>
          <p:spPr bwMode="auto">
            <a:xfrm>
              <a:off x="961450" y="4967016"/>
              <a:ext cx="932053" cy="611024"/>
            </a:xfrm>
            <a:prstGeom prst="rect">
              <a:avLst/>
            </a:prstGeom>
            <a:noFill/>
            <a:ln w="9525">
              <a:noFill/>
              <a:round/>
              <a:headEnd/>
              <a:tailEnd/>
            </a:ln>
          </p:spPr>
        </p:pic>
        <p:pic>
          <p:nvPicPr>
            <p:cNvPr id="60" name="Picture 19"/>
            <p:cNvPicPr>
              <a:picLocks noChangeAspect="1" noChangeArrowheads="1"/>
            </p:cNvPicPr>
            <p:nvPr/>
          </p:nvPicPr>
          <p:blipFill>
            <a:blip r:embed="rId19" cstate="print"/>
            <a:srcRect/>
            <a:stretch>
              <a:fillRect/>
            </a:stretch>
          </p:blipFill>
          <p:spPr bwMode="auto">
            <a:xfrm>
              <a:off x="2150369" y="4967016"/>
              <a:ext cx="1658614" cy="574467"/>
            </a:xfrm>
            <a:prstGeom prst="rect">
              <a:avLst/>
            </a:prstGeom>
            <a:noFill/>
            <a:ln w="9525">
              <a:noFill/>
              <a:round/>
              <a:headEnd/>
              <a:tailEnd/>
            </a:ln>
          </p:spPr>
        </p:pic>
        <p:pic>
          <p:nvPicPr>
            <p:cNvPr id="62" name="Picture 21"/>
            <p:cNvPicPr>
              <a:picLocks noChangeAspect="1" noChangeArrowheads="1"/>
            </p:cNvPicPr>
            <p:nvPr/>
          </p:nvPicPr>
          <p:blipFill>
            <a:blip r:embed="rId20" cstate="print"/>
            <a:srcRect/>
            <a:stretch>
              <a:fillRect/>
            </a:stretch>
          </p:blipFill>
          <p:spPr bwMode="auto">
            <a:xfrm>
              <a:off x="6871793" y="5027073"/>
              <a:ext cx="1372393" cy="673693"/>
            </a:xfrm>
            <a:prstGeom prst="rect">
              <a:avLst/>
            </a:prstGeom>
            <a:noFill/>
            <a:ln w="9525">
              <a:noFill/>
              <a:round/>
              <a:headEnd/>
              <a:tailEnd/>
            </a:ln>
          </p:spPr>
        </p:pic>
        <p:pic>
          <p:nvPicPr>
            <p:cNvPr id="63" name="Picture 22"/>
            <p:cNvPicPr>
              <a:picLocks noChangeAspect="1" noChangeArrowheads="1"/>
            </p:cNvPicPr>
            <p:nvPr/>
          </p:nvPicPr>
          <p:blipFill>
            <a:blip r:embed="rId21" cstate="print"/>
            <a:srcRect/>
            <a:stretch>
              <a:fillRect/>
            </a:stretch>
          </p:blipFill>
          <p:spPr bwMode="auto">
            <a:xfrm>
              <a:off x="8569201" y="4572893"/>
              <a:ext cx="883126" cy="1477946"/>
            </a:xfrm>
            <a:prstGeom prst="rect">
              <a:avLst/>
            </a:prstGeom>
            <a:noFill/>
            <a:ln w="9525">
              <a:noFill/>
              <a:round/>
              <a:headEnd/>
              <a:tailEnd/>
            </a:ln>
          </p:spPr>
        </p:pic>
        <p:pic>
          <p:nvPicPr>
            <p:cNvPr id="65" name="Picture 24"/>
            <p:cNvPicPr>
              <a:picLocks noChangeAspect="1" noChangeArrowheads="1"/>
            </p:cNvPicPr>
            <p:nvPr/>
          </p:nvPicPr>
          <p:blipFill>
            <a:blip r:embed="rId22" cstate="print"/>
            <a:srcRect/>
            <a:stretch>
              <a:fillRect/>
            </a:stretch>
          </p:blipFill>
          <p:spPr bwMode="auto">
            <a:xfrm>
              <a:off x="961450" y="5980166"/>
              <a:ext cx="1054370" cy="879979"/>
            </a:xfrm>
            <a:prstGeom prst="rect">
              <a:avLst/>
            </a:prstGeom>
            <a:noFill/>
            <a:ln w="9525">
              <a:noFill/>
              <a:round/>
              <a:headEnd/>
              <a:tailEnd/>
            </a:ln>
          </p:spPr>
        </p:pic>
        <p:pic>
          <p:nvPicPr>
            <p:cNvPr id="66" name="Picture 25"/>
            <p:cNvPicPr>
              <a:picLocks noChangeAspect="1" noChangeArrowheads="1"/>
            </p:cNvPicPr>
            <p:nvPr/>
          </p:nvPicPr>
          <p:blipFill>
            <a:blip r:embed="rId23" cstate="print"/>
            <a:srcRect/>
            <a:stretch>
              <a:fillRect/>
            </a:stretch>
          </p:blipFill>
          <p:spPr bwMode="auto">
            <a:xfrm>
              <a:off x="2705686" y="6314401"/>
              <a:ext cx="1631705" cy="237620"/>
            </a:xfrm>
            <a:prstGeom prst="rect">
              <a:avLst/>
            </a:prstGeom>
            <a:noFill/>
            <a:ln w="9525">
              <a:noFill/>
              <a:round/>
              <a:headEnd/>
              <a:tailEnd/>
            </a:ln>
          </p:spPr>
        </p:pic>
        <p:pic>
          <p:nvPicPr>
            <p:cNvPr id="67" name="Picture 26"/>
            <p:cNvPicPr>
              <a:picLocks noChangeAspect="1" noChangeArrowheads="1"/>
            </p:cNvPicPr>
            <p:nvPr/>
          </p:nvPicPr>
          <p:blipFill>
            <a:blip r:embed="rId24" cstate="print"/>
            <a:srcRect/>
            <a:stretch>
              <a:fillRect/>
            </a:stretch>
          </p:blipFill>
          <p:spPr bwMode="auto">
            <a:xfrm>
              <a:off x="5015025" y="6217786"/>
              <a:ext cx="1044584" cy="477852"/>
            </a:xfrm>
            <a:prstGeom prst="rect">
              <a:avLst/>
            </a:prstGeom>
            <a:noFill/>
            <a:ln w="9525">
              <a:noFill/>
              <a:round/>
              <a:headEnd/>
              <a:tailEnd/>
            </a:ln>
          </p:spPr>
        </p:pic>
        <p:pic>
          <p:nvPicPr>
            <p:cNvPr id="68" name="Picture 27"/>
            <p:cNvPicPr>
              <a:picLocks noChangeAspect="1" noChangeArrowheads="1"/>
            </p:cNvPicPr>
            <p:nvPr/>
          </p:nvPicPr>
          <p:blipFill>
            <a:blip r:embed="rId25" cstate="print"/>
            <a:srcRect/>
            <a:stretch>
              <a:fillRect/>
            </a:stretch>
          </p:blipFill>
          <p:spPr bwMode="auto">
            <a:xfrm>
              <a:off x="6646730" y="6217786"/>
              <a:ext cx="1487371" cy="490908"/>
            </a:xfrm>
            <a:prstGeom prst="rect">
              <a:avLst/>
            </a:prstGeom>
            <a:noFill/>
            <a:ln w="9525">
              <a:noFill/>
              <a:round/>
              <a:headEnd/>
              <a:tailEnd/>
            </a:ln>
          </p:spPr>
        </p:pic>
        <p:pic>
          <p:nvPicPr>
            <p:cNvPr id="69" name="Picture 28"/>
            <p:cNvPicPr>
              <a:picLocks noChangeAspect="1" noChangeArrowheads="1"/>
            </p:cNvPicPr>
            <p:nvPr/>
          </p:nvPicPr>
          <p:blipFill>
            <a:blip r:embed="rId26" cstate="print"/>
            <a:srcRect/>
            <a:stretch>
              <a:fillRect/>
            </a:stretch>
          </p:blipFill>
          <p:spPr bwMode="auto">
            <a:xfrm>
              <a:off x="10025117" y="6217786"/>
              <a:ext cx="1105743" cy="765085"/>
            </a:xfrm>
            <a:prstGeom prst="rect">
              <a:avLst/>
            </a:prstGeom>
            <a:noFill/>
            <a:ln w="9525">
              <a:noFill/>
              <a:round/>
              <a:headEnd/>
              <a:tailEnd/>
            </a:ln>
          </p:spPr>
        </p:pic>
        <p:pic>
          <p:nvPicPr>
            <p:cNvPr id="70" name="Picture 29"/>
            <p:cNvPicPr>
              <a:picLocks noChangeAspect="1" noChangeArrowheads="1"/>
            </p:cNvPicPr>
            <p:nvPr/>
          </p:nvPicPr>
          <p:blipFill>
            <a:blip r:embed="rId27" cstate="print"/>
            <a:srcRect/>
            <a:stretch>
              <a:fillRect/>
            </a:stretch>
          </p:blipFill>
          <p:spPr bwMode="auto">
            <a:xfrm>
              <a:off x="650766" y="7100376"/>
              <a:ext cx="1509388" cy="791197"/>
            </a:xfrm>
            <a:prstGeom prst="rect">
              <a:avLst/>
            </a:prstGeom>
            <a:noFill/>
            <a:ln w="9525">
              <a:noFill/>
              <a:round/>
              <a:headEnd/>
              <a:tailEnd/>
            </a:ln>
          </p:spPr>
        </p:pic>
        <p:pic>
          <p:nvPicPr>
            <p:cNvPr id="71" name="Picture 30"/>
            <p:cNvPicPr>
              <a:picLocks noChangeAspect="1" noChangeArrowheads="1"/>
            </p:cNvPicPr>
            <p:nvPr/>
          </p:nvPicPr>
          <p:blipFill>
            <a:blip r:embed="rId28" cstate="print"/>
            <a:srcRect/>
            <a:stretch>
              <a:fillRect/>
            </a:stretch>
          </p:blipFill>
          <p:spPr bwMode="auto">
            <a:xfrm>
              <a:off x="2705686" y="7165657"/>
              <a:ext cx="1771146" cy="530076"/>
            </a:xfrm>
            <a:prstGeom prst="rect">
              <a:avLst/>
            </a:prstGeom>
            <a:noFill/>
            <a:ln w="9525">
              <a:noFill/>
              <a:round/>
              <a:headEnd/>
              <a:tailEnd/>
            </a:ln>
          </p:spPr>
        </p:pic>
        <p:pic>
          <p:nvPicPr>
            <p:cNvPr id="72" name="Picture 31"/>
            <p:cNvPicPr>
              <a:picLocks noChangeAspect="1" noChangeArrowheads="1"/>
            </p:cNvPicPr>
            <p:nvPr/>
          </p:nvPicPr>
          <p:blipFill>
            <a:blip r:embed="rId29" cstate="print"/>
            <a:srcRect/>
            <a:stretch>
              <a:fillRect/>
            </a:stretch>
          </p:blipFill>
          <p:spPr bwMode="auto">
            <a:xfrm>
              <a:off x="7138443" y="7526004"/>
              <a:ext cx="839092" cy="853867"/>
            </a:xfrm>
            <a:prstGeom prst="rect">
              <a:avLst/>
            </a:prstGeom>
            <a:noFill/>
            <a:ln w="9525">
              <a:noFill/>
              <a:round/>
              <a:headEnd/>
              <a:tailEnd/>
            </a:ln>
          </p:spPr>
        </p:pic>
        <p:pic>
          <p:nvPicPr>
            <p:cNvPr id="73" name="Picture 32"/>
            <p:cNvPicPr>
              <a:picLocks noChangeAspect="1" noChangeArrowheads="1"/>
            </p:cNvPicPr>
            <p:nvPr/>
          </p:nvPicPr>
          <p:blipFill>
            <a:blip r:embed="rId30" cstate="print"/>
            <a:srcRect/>
            <a:stretch>
              <a:fillRect/>
            </a:stretch>
          </p:blipFill>
          <p:spPr bwMode="auto">
            <a:xfrm>
              <a:off x="8356717" y="7147378"/>
              <a:ext cx="2047581" cy="553577"/>
            </a:xfrm>
            <a:prstGeom prst="rect">
              <a:avLst/>
            </a:prstGeom>
            <a:noFill/>
            <a:ln w="9525">
              <a:noFill/>
              <a:round/>
              <a:headEnd/>
              <a:tailEnd/>
            </a:ln>
          </p:spPr>
        </p:pic>
      </p:grpSp>
      <p:pic>
        <p:nvPicPr>
          <p:cNvPr id="19458" name="Picture 2" descr="Logo des kirchlichen Entwicklungsdiensts der Ev.-lutherischen Landeskirchen in Braunschweig und Hannover"/>
          <p:cNvPicPr>
            <a:picLocks noChangeAspect="1" noChangeArrowheads="1"/>
          </p:cNvPicPr>
          <p:nvPr/>
        </p:nvPicPr>
        <p:blipFill>
          <a:blip r:embed="rId31" cstate="print"/>
          <a:srcRect/>
          <a:stretch>
            <a:fillRect/>
          </a:stretch>
        </p:blipFill>
        <p:spPr bwMode="auto">
          <a:xfrm>
            <a:off x="9937353" y="5220965"/>
            <a:ext cx="1856455" cy="792088"/>
          </a:xfrm>
          <a:prstGeom prst="rect">
            <a:avLst/>
          </a:prstGeom>
          <a:noFill/>
        </p:spPr>
      </p:pic>
      <p:pic>
        <p:nvPicPr>
          <p:cNvPr id="19460" name="Picture 4" descr="Logo der Katholischen Landvolkbewegung"/>
          <p:cNvPicPr>
            <a:picLocks noChangeAspect="1" noChangeArrowheads="1"/>
          </p:cNvPicPr>
          <p:nvPr/>
        </p:nvPicPr>
        <p:blipFill>
          <a:blip r:embed="rId32" cstate="print"/>
          <a:srcRect/>
          <a:stretch>
            <a:fillRect/>
          </a:stretch>
        </p:blipFill>
        <p:spPr bwMode="auto">
          <a:xfrm>
            <a:off x="1656433" y="8101285"/>
            <a:ext cx="1993404" cy="697691"/>
          </a:xfrm>
          <a:prstGeom prst="rect">
            <a:avLst/>
          </a:prstGeom>
          <a:noFill/>
        </p:spPr>
      </p:pic>
      <p:pic>
        <p:nvPicPr>
          <p:cNvPr id="20482" name="Picture 2" descr="Logo Oikocredit"/>
          <p:cNvPicPr>
            <a:picLocks noChangeAspect="1" noChangeArrowheads="1"/>
          </p:cNvPicPr>
          <p:nvPr/>
        </p:nvPicPr>
        <p:blipFill>
          <a:blip r:embed="rId33" cstate="print"/>
          <a:srcRect/>
          <a:stretch>
            <a:fillRect/>
          </a:stretch>
        </p:blipFill>
        <p:spPr bwMode="auto">
          <a:xfrm>
            <a:off x="10070291" y="7888141"/>
            <a:ext cx="1379230" cy="717200"/>
          </a:xfrm>
          <a:prstGeom prst="rect">
            <a:avLst/>
          </a:prstGeom>
          <a:noFill/>
        </p:spPr>
      </p:pic>
      <p:sp>
        <p:nvSpPr>
          <p:cNvPr id="37" name="Fußzeilenplatzhalter 36"/>
          <p:cNvSpPr>
            <a:spLocks noGrp="1"/>
          </p:cNvSpPr>
          <p:nvPr>
            <p:ph type="ftr" sz="quarter" idx="11"/>
          </p:nvPr>
        </p:nvSpPr>
        <p:spPr/>
        <p:txBody>
          <a:bodyPr/>
          <a:lstStyle/>
          <a:p>
            <a:r>
              <a:rPr lang="de-DE" smtClean="0"/>
              <a:t>Fairtrade - HANDEL NEU DENKEN</a:t>
            </a:r>
            <a:endParaRPr lang="de-DE"/>
          </a:p>
        </p:txBody>
      </p:sp>
    </p:spTree>
    <p:extLst>
      <p:ext uri="{BB962C8B-B14F-4D97-AF65-F5344CB8AC3E}">
        <p14:creationId xmlns:p14="http://schemas.microsoft.com/office/powerpoint/2010/main" xmlns="" val="2277687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a:xfrm>
            <a:off x="648321" y="509256"/>
            <a:ext cx="11160000" cy="535245"/>
          </a:xfrm>
        </p:spPr>
        <p:txBody>
          <a:bodyPr/>
          <a:lstStyle/>
          <a:p>
            <a:pPr lvl="1" algn="l" rtl="0">
              <a:spcBef>
                <a:spcPct val="0"/>
              </a:spcBef>
            </a:pPr>
            <a:r>
              <a:rPr lang="de-DE" sz="3500" b="1" kern="1200" dirty="0" smtClean="0">
                <a:solidFill>
                  <a:schemeClr val="bg1"/>
                </a:solidFill>
                <a:latin typeface="Calibri" panose="020F0502020204030204" pitchFamily="34" charset="0"/>
                <a:ea typeface="+mj-ea"/>
                <a:cs typeface="+mj-cs"/>
              </a:rPr>
              <a:t>NETZWERK NACHHALTIGEN ENGAGEMENTS</a:t>
            </a:r>
            <a:endParaRPr lang="de-DE" sz="3500" b="1" kern="1200" dirty="0">
              <a:solidFill>
                <a:schemeClr val="bg1"/>
              </a:solidFill>
              <a:latin typeface="Calibri" panose="020F0502020204030204" pitchFamily="34" charset="0"/>
              <a:ea typeface="+mj-ea"/>
              <a:cs typeface="+mj-cs"/>
            </a:endParaRPr>
          </a:p>
        </p:txBody>
      </p:sp>
      <p:grpSp>
        <p:nvGrpSpPr>
          <p:cNvPr id="2" name="Gruppieren 91"/>
          <p:cNvGrpSpPr/>
          <p:nvPr/>
        </p:nvGrpSpPr>
        <p:grpSpPr>
          <a:xfrm>
            <a:off x="648321" y="2052613"/>
            <a:ext cx="11522882" cy="5400600"/>
            <a:chOff x="864345" y="3132733"/>
            <a:chExt cx="11522882" cy="5400600"/>
          </a:xfrm>
        </p:grpSpPr>
        <p:pic>
          <p:nvPicPr>
            <p:cNvPr id="40" name="Picture 1" descr="Boden - Grund zum Leben"/>
            <p:cNvPicPr>
              <a:picLocks noChangeAspect="1" noChangeArrowheads="1"/>
            </p:cNvPicPr>
            <p:nvPr/>
          </p:nvPicPr>
          <p:blipFill>
            <a:blip r:embed="rId3" cstate="print"/>
            <a:srcRect/>
            <a:stretch>
              <a:fillRect/>
            </a:stretch>
          </p:blipFill>
          <p:spPr bwMode="auto">
            <a:xfrm>
              <a:off x="8353177" y="4068837"/>
              <a:ext cx="1152128" cy="1162060"/>
            </a:xfrm>
            <a:prstGeom prst="rect">
              <a:avLst/>
            </a:prstGeom>
            <a:noFill/>
          </p:spPr>
        </p:pic>
        <p:pic>
          <p:nvPicPr>
            <p:cNvPr id="41" name="Picture 3"/>
            <p:cNvPicPr>
              <a:picLocks noChangeAspect="1" noChangeArrowheads="1"/>
            </p:cNvPicPr>
            <p:nvPr/>
          </p:nvPicPr>
          <p:blipFill>
            <a:blip r:embed="rId4" cstate="print"/>
            <a:srcRect/>
            <a:stretch>
              <a:fillRect/>
            </a:stretch>
          </p:blipFill>
          <p:spPr bwMode="auto">
            <a:xfrm>
              <a:off x="1080369" y="5335678"/>
              <a:ext cx="1656184" cy="893399"/>
            </a:xfrm>
            <a:prstGeom prst="rect">
              <a:avLst/>
            </a:prstGeom>
            <a:noFill/>
            <a:ln w="1">
              <a:noFill/>
              <a:miter lim="800000"/>
              <a:headEnd/>
              <a:tailEnd type="none" w="med" len="med"/>
            </a:ln>
            <a:effectLst/>
          </p:spPr>
        </p:pic>
        <p:pic>
          <p:nvPicPr>
            <p:cNvPr id="42" name="Picture 4"/>
            <p:cNvPicPr>
              <a:picLocks noChangeAspect="1" noChangeArrowheads="1"/>
            </p:cNvPicPr>
            <p:nvPr/>
          </p:nvPicPr>
          <p:blipFill>
            <a:blip r:embed="rId5" cstate="print"/>
            <a:srcRect/>
            <a:stretch>
              <a:fillRect/>
            </a:stretch>
          </p:blipFill>
          <p:spPr bwMode="auto">
            <a:xfrm>
              <a:off x="3240609" y="5364981"/>
              <a:ext cx="2110435" cy="914267"/>
            </a:xfrm>
            <a:prstGeom prst="rect">
              <a:avLst/>
            </a:prstGeom>
            <a:noFill/>
            <a:ln w="1">
              <a:noFill/>
              <a:miter lim="800000"/>
              <a:headEnd/>
              <a:tailEnd type="none" w="med" len="med"/>
            </a:ln>
            <a:effectLst/>
          </p:spPr>
        </p:pic>
        <p:pic>
          <p:nvPicPr>
            <p:cNvPr id="43" name="Picture 5"/>
            <p:cNvPicPr>
              <a:picLocks noChangeAspect="1" noChangeArrowheads="1"/>
            </p:cNvPicPr>
            <p:nvPr/>
          </p:nvPicPr>
          <p:blipFill>
            <a:blip r:embed="rId6" cstate="print"/>
            <a:srcRect/>
            <a:stretch>
              <a:fillRect/>
            </a:stretch>
          </p:blipFill>
          <p:spPr bwMode="auto">
            <a:xfrm>
              <a:off x="3384625" y="6517109"/>
              <a:ext cx="1634343" cy="946199"/>
            </a:xfrm>
            <a:prstGeom prst="rect">
              <a:avLst/>
            </a:prstGeom>
            <a:noFill/>
            <a:ln w="1">
              <a:noFill/>
              <a:miter lim="800000"/>
              <a:headEnd/>
              <a:tailEnd type="none" w="med" len="med"/>
            </a:ln>
            <a:effectLst/>
          </p:spPr>
        </p:pic>
        <p:pic>
          <p:nvPicPr>
            <p:cNvPr id="44" name="Picture 2" descr="http://www.cubeinspire.com/sites/default/files/projects/FTAO-logo.png"/>
            <p:cNvPicPr>
              <a:picLocks noChangeAspect="1" noChangeArrowheads="1"/>
            </p:cNvPicPr>
            <p:nvPr/>
          </p:nvPicPr>
          <p:blipFill>
            <a:blip r:embed="rId7" cstate="print"/>
            <a:srcRect/>
            <a:stretch>
              <a:fillRect/>
            </a:stretch>
          </p:blipFill>
          <p:spPr bwMode="auto">
            <a:xfrm>
              <a:off x="10801449" y="3204741"/>
              <a:ext cx="1317593" cy="1152128"/>
            </a:xfrm>
            <a:prstGeom prst="rect">
              <a:avLst/>
            </a:prstGeom>
            <a:noFill/>
          </p:spPr>
        </p:pic>
        <p:pic>
          <p:nvPicPr>
            <p:cNvPr id="45" name="Picture 4" descr="http://www.sodi.de/uploads/pics/venro-logo-cmyk_07.jpg"/>
            <p:cNvPicPr>
              <a:picLocks noChangeAspect="1" noChangeArrowheads="1"/>
            </p:cNvPicPr>
            <p:nvPr/>
          </p:nvPicPr>
          <p:blipFill>
            <a:blip r:embed="rId8" cstate="print"/>
            <a:srcRect/>
            <a:stretch>
              <a:fillRect/>
            </a:stretch>
          </p:blipFill>
          <p:spPr bwMode="auto">
            <a:xfrm>
              <a:off x="6048921" y="6877149"/>
              <a:ext cx="1440160" cy="895153"/>
            </a:xfrm>
            <a:prstGeom prst="rect">
              <a:avLst/>
            </a:prstGeom>
            <a:noFill/>
          </p:spPr>
        </p:pic>
        <p:pic>
          <p:nvPicPr>
            <p:cNvPr id="61" name="Picture 10" descr="zur Startseite"/>
            <p:cNvPicPr>
              <a:picLocks noChangeAspect="1" noChangeArrowheads="1"/>
            </p:cNvPicPr>
            <p:nvPr/>
          </p:nvPicPr>
          <p:blipFill>
            <a:blip r:embed="rId9" cstate="print"/>
            <a:srcRect/>
            <a:stretch>
              <a:fillRect/>
            </a:stretch>
          </p:blipFill>
          <p:spPr bwMode="auto">
            <a:xfrm>
              <a:off x="864345" y="3132733"/>
              <a:ext cx="1931778" cy="936104"/>
            </a:xfrm>
            <a:prstGeom prst="rect">
              <a:avLst/>
            </a:prstGeom>
            <a:noFill/>
          </p:spPr>
        </p:pic>
        <p:pic>
          <p:nvPicPr>
            <p:cNvPr id="76" name="Picture 8" descr="http://www.presseportal.de/bild/53925-logo-deutscher-kaffee-verband-e-v.jpg"/>
            <p:cNvPicPr>
              <a:picLocks noChangeAspect="1" noChangeArrowheads="1"/>
            </p:cNvPicPr>
            <p:nvPr/>
          </p:nvPicPr>
          <p:blipFill>
            <a:blip r:embed="rId10" cstate="print"/>
            <a:srcRect/>
            <a:stretch>
              <a:fillRect/>
            </a:stretch>
          </p:blipFill>
          <p:spPr bwMode="auto">
            <a:xfrm>
              <a:off x="936352" y="4193650"/>
              <a:ext cx="2520281" cy="739283"/>
            </a:xfrm>
            <a:prstGeom prst="rect">
              <a:avLst/>
            </a:prstGeom>
            <a:noFill/>
          </p:spPr>
        </p:pic>
        <p:pic>
          <p:nvPicPr>
            <p:cNvPr id="77" name="Picture 1" descr="http://www.senat-deutschland.de/wp-content/themes/senatdeutschland/bilder/Logo_Senat_RGB_230_50.png"/>
            <p:cNvPicPr>
              <a:picLocks noChangeAspect="1" noChangeArrowheads="1"/>
            </p:cNvPicPr>
            <p:nvPr/>
          </p:nvPicPr>
          <p:blipFill>
            <a:blip r:embed="rId11" cstate="print"/>
            <a:srcRect/>
            <a:stretch>
              <a:fillRect/>
            </a:stretch>
          </p:blipFill>
          <p:spPr bwMode="auto">
            <a:xfrm>
              <a:off x="8209161" y="3276749"/>
              <a:ext cx="2160240" cy="469617"/>
            </a:xfrm>
            <a:prstGeom prst="rect">
              <a:avLst/>
            </a:prstGeom>
            <a:noFill/>
          </p:spPr>
        </p:pic>
        <p:pic>
          <p:nvPicPr>
            <p:cNvPr id="78" name="Picture 1"/>
            <p:cNvPicPr>
              <a:picLocks noChangeAspect="1" noChangeArrowheads="1"/>
            </p:cNvPicPr>
            <p:nvPr/>
          </p:nvPicPr>
          <p:blipFill>
            <a:blip r:embed="rId12" cstate="print"/>
            <a:srcRect/>
            <a:stretch>
              <a:fillRect/>
            </a:stretch>
          </p:blipFill>
          <p:spPr bwMode="auto">
            <a:xfrm>
              <a:off x="2952577" y="3204741"/>
              <a:ext cx="2385062" cy="697607"/>
            </a:xfrm>
            <a:prstGeom prst="rect">
              <a:avLst/>
            </a:prstGeom>
            <a:noFill/>
            <a:ln w="1">
              <a:noFill/>
              <a:miter lim="800000"/>
              <a:headEnd/>
              <a:tailEnd type="none" w="med" len="med"/>
            </a:ln>
            <a:effectLst/>
          </p:spPr>
        </p:pic>
        <p:pic>
          <p:nvPicPr>
            <p:cNvPr id="79" name="Picture 2"/>
            <p:cNvPicPr>
              <a:picLocks noChangeAspect="1" noChangeArrowheads="1"/>
            </p:cNvPicPr>
            <p:nvPr/>
          </p:nvPicPr>
          <p:blipFill>
            <a:blip r:embed="rId13" cstate="print"/>
            <a:srcRect/>
            <a:stretch>
              <a:fillRect/>
            </a:stretch>
          </p:blipFill>
          <p:spPr bwMode="auto">
            <a:xfrm>
              <a:off x="5760889" y="3348757"/>
              <a:ext cx="2062519" cy="439290"/>
            </a:xfrm>
            <a:prstGeom prst="rect">
              <a:avLst/>
            </a:prstGeom>
            <a:noFill/>
            <a:ln w="1">
              <a:noFill/>
              <a:miter lim="800000"/>
              <a:headEnd/>
              <a:tailEnd type="none" w="med" len="med"/>
            </a:ln>
            <a:effectLst/>
          </p:spPr>
        </p:pic>
        <p:pic>
          <p:nvPicPr>
            <p:cNvPr id="80" name="Picture 1"/>
            <p:cNvPicPr>
              <a:picLocks noChangeAspect="1" noChangeArrowheads="1"/>
            </p:cNvPicPr>
            <p:nvPr/>
          </p:nvPicPr>
          <p:blipFill>
            <a:blip r:embed="rId14" cstate="print"/>
            <a:srcRect/>
            <a:stretch>
              <a:fillRect/>
            </a:stretch>
          </p:blipFill>
          <p:spPr bwMode="auto">
            <a:xfrm>
              <a:off x="4320729" y="4140845"/>
              <a:ext cx="1440160" cy="924648"/>
            </a:xfrm>
            <a:prstGeom prst="rect">
              <a:avLst/>
            </a:prstGeom>
            <a:noFill/>
            <a:ln w="1">
              <a:noFill/>
              <a:miter lim="800000"/>
              <a:headEnd/>
              <a:tailEnd type="none" w="med" len="med"/>
            </a:ln>
            <a:effectLst/>
          </p:spPr>
        </p:pic>
        <p:pic>
          <p:nvPicPr>
            <p:cNvPr id="81" name="Picture 2"/>
            <p:cNvPicPr>
              <a:picLocks noChangeAspect="1" noChangeArrowheads="1"/>
            </p:cNvPicPr>
            <p:nvPr/>
          </p:nvPicPr>
          <p:blipFill>
            <a:blip r:embed="rId15" cstate="print"/>
            <a:srcRect/>
            <a:stretch>
              <a:fillRect/>
            </a:stretch>
          </p:blipFill>
          <p:spPr bwMode="auto">
            <a:xfrm>
              <a:off x="6480969" y="4284861"/>
              <a:ext cx="1303509" cy="648072"/>
            </a:xfrm>
            <a:prstGeom prst="rect">
              <a:avLst/>
            </a:prstGeom>
            <a:noFill/>
            <a:ln w="1">
              <a:noFill/>
              <a:miter lim="800000"/>
              <a:headEnd/>
              <a:tailEnd type="none" w="med" len="med"/>
            </a:ln>
            <a:effectLst/>
          </p:spPr>
        </p:pic>
        <p:pic>
          <p:nvPicPr>
            <p:cNvPr id="82" name="Picture 3"/>
            <p:cNvPicPr>
              <a:picLocks noChangeAspect="1" noChangeArrowheads="1"/>
            </p:cNvPicPr>
            <p:nvPr/>
          </p:nvPicPr>
          <p:blipFill>
            <a:blip r:embed="rId16" cstate="print"/>
            <a:srcRect r="78428" b="2083"/>
            <a:stretch>
              <a:fillRect/>
            </a:stretch>
          </p:blipFill>
          <p:spPr bwMode="auto">
            <a:xfrm>
              <a:off x="6120929" y="5436989"/>
              <a:ext cx="1210348" cy="720080"/>
            </a:xfrm>
            <a:prstGeom prst="rect">
              <a:avLst/>
            </a:prstGeom>
            <a:noFill/>
            <a:ln w="1">
              <a:noFill/>
              <a:miter lim="800000"/>
              <a:headEnd/>
              <a:tailEnd type="none" w="med" len="med"/>
            </a:ln>
            <a:effectLst/>
          </p:spPr>
        </p:pic>
        <p:pic>
          <p:nvPicPr>
            <p:cNvPr id="83" name="Picture 3"/>
            <p:cNvPicPr>
              <a:picLocks noChangeAspect="1" noChangeArrowheads="1"/>
            </p:cNvPicPr>
            <p:nvPr/>
          </p:nvPicPr>
          <p:blipFill>
            <a:blip r:embed="rId16" cstate="print"/>
            <a:srcRect l="20752" t="4167"/>
            <a:stretch>
              <a:fillRect/>
            </a:stretch>
          </p:blipFill>
          <p:spPr bwMode="auto">
            <a:xfrm>
              <a:off x="5616873" y="6157069"/>
              <a:ext cx="2304256" cy="365222"/>
            </a:xfrm>
            <a:prstGeom prst="rect">
              <a:avLst/>
            </a:prstGeom>
            <a:noFill/>
            <a:ln w="1">
              <a:noFill/>
              <a:miter lim="800000"/>
              <a:headEnd/>
              <a:tailEnd type="none" w="med" len="med"/>
            </a:ln>
            <a:effectLst/>
          </p:spPr>
        </p:pic>
        <p:pic>
          <p:nvPicPr>
            <p:cNvPr id="84" name="Picture 4"/>
            <p:cNvPicPr>
              <a:picLocks noChangeAspect="1" noChangeArrowheads="1"/>
            </p:cNvPicPr>
            <p:nvPr/>
          </p:nvPicPr>
          <p:blipFill>
            <a:blip r:embed="rId17" cstate="print"/>
            <a:srcRect/>
            <a:stretch>
              <a:fillRect/>
            </a:stretch>
          </p:blipFill>
          <p:spPr bwMode="auto">
            <a:xfrm>
              <a:off x="10585425" y="4860925"/>
              <a:ext cx="1704975" cy="727241"/>
            </a:xfrm>
            <a:prstGeom prst="rect">
              <a:avLst/>
            </a:prstGeom>
            <a:noFill/>
            <a:ln w="1">
              <a:noFill/>
              <a:miter lim="800000"/>
              <a:headEnd/>
              <a:tailEnd type="none" w="med" len="med"/>
            </a:ln>
            <a:effectLst/>
          </p:spPr>
        </p:pic>
        <p:pic>
          <p:nvPicPr>
            <p:cNvPr id="85" name="Picture 5"/>
            <p:cNvPicPr>
              <a:picLocks noChangeAspect="1" noChangeArrowheads="1"/>
            </p:cNvPicPr>
            <p:nvPr/>
          </p:nvPicPr>
          <p:blipFill>
            <a:blip r:embed="rId18" cstate="print"/>
            <a:srcRect/>
            <a:stretch>
              <a:fillRect/>
            </a:stretch>
          </p:blipFill>
          <p:spPr bwMode="auto">
            <a:xfrm>
              <a:off x="8209161" y="5508997"/>
              <a:ext cx="2060160" cy="576064"/>
            </a:xfrm>
            <a:prstGeom prst="rect">
              <a:avLst/>
            </a:prstGeom>
            <a:noFill/>
            <a:ln w="1">
              <a:noFill/>
              <a:miter lim="800000"/>
              <a:headEnd/>
              <a:tailEnd type="none" w="med" len="med"/>
            </a:ln>
            <a:effectLst/>
          </p:spPr>
        </p:pic>
        <p:pic>
          <p:nvPicPr>
            <p:cNvPr id="86" name="Picture 6" descr="Netzwerk - Faire Metropole Ruhr"/>
            <p:cNvPicPr>
              <a:picLocks noChangeAspect="1" noChangeArrowheads="1"/>
            </p:cNvPicPr>
            <p:nvPr/>
          </p:nvPicPr>
          <p:blipFill>
            <a:blip r:embed="rId19" cstate="print"/>
            <a:srcRect/>
            <a:stretch>
              <a:fillRect/>
            </a:stretch>
          </p:blipFill>
          <p:spPr bwMode="auto">
            <a:xfrm>
              <a:off x="1152377" y="6877149"/>
              <a:ext cx="1800200" cy="1510659"/>
            </a:xfrm>
            <a:prstGeom prst="rect">
              <a:avLst/>
            </a:prstGeom>
            <a:noFill/>
          </p:spPr>
        </p:pic>
        <p:pic>
          <p:nvPicPr>
            <p:cNvPr id="87" name="Picture 7"/>
            <p:cNvPicPr>
              <a:picLocks noChangeAspect="1" noChangeArrowheads="1"/>
            </p:cNvPicPr>
            <p:nvPr/>
          </p:nvPicPr>
          <p:blipFill>
            <a:blip r:embed="rId20" cstate="print"/>
            <a:srcRect/>
            <a:stretch>
              <a:fillRect/>
            </a:stretch>
          </p:blipFill>
          <p:spPr bwMode="auto">
            <a:xfrm>
              <a:off x="7993137" y="6517109"/>
              <a:ext cx="2232248" cy="1064808"/>
            </a:xfrm>
            <a:prstGeom prst="rect">
              <a:avLst/>
            </a:prstGeom>
            <a:noFill/>
            <a:ln w="1">
              <a:noFill/>
              <a:miter lim="800000"/>
              <a:headEnd/>
              <a:tailEnd type="none" w="med" len="med"/>
            </a:ln>
            <a:effectLst/>
          </p:spPr>
        </p:pic>
        <p:pic>
          <p:nvPicPr>
            <p:cNvPr id="88" name="Picture 8"/>
            <p:cNvPicPr>
              <a:picLocks noChangeAspect="1" noChangeArrowheads="1"/>
            </p:cNvPicPr>
            <p:nvPr/>
          </p:nvPicPr>
          <p:blipFill>
            <a:blip r:embed="rId21" cstate="print"/>
            <a:srcRect/>
            <a:stretch>
              <a:fillRect/>
            </a:stretch>
          </p:blipFill>
          <p:spPr bwMode="auto">
            <a:xfrm>
              <a:off x="3528641" y="7813253"/>
              <a:ext cx="2358428" cy="720080"/>
            </a:xfrm>
            <a:prstGeom prst="rect">
              <a:avLst/>
            </a:prstGeom>
            <a:noFill/>
            <a:ln w="1">
              <a:noFill/>
              <a:miter lim="800000"/>
              <a:headEnd/>
              <a:tailEnd type="none" w="med" len="med"/>
            </a:ln>
            <a:effectLst/>
          </p:spPr>
        </p:pic>
        <p:pic>
          <p:nvPicPr>
            <p:cNvPr id="89" name="Picture 9"/>
            <p:cNvPicPr>
              <a:picLocks noChangeAspect="1" noChangeArrowheads="1"/>
            </p:cNvPicPr>
            <p:nvPr/>
          </p:nvPicPr>
          <p:blipFill>
            <a:blip r:embed="rId22" cstate="print"/>
            <a:srcRect/>
            <a:stretch>
              <a:fillRect/>
            </a:stretch>
          </p:blipFill>
          <p:spPr bwMode="auto">
            <a:xfrm>
              <a:off x="10369401" y="6013053"/>
              <a:ext cx="2017826" cy="1005190"/>
            </a:xfrm>
            <a:prstGeom prst="rect">
              <a:avLst/>
            </a:prstGeom>
            <a:noFill/>
            <a:ln w="1">
              <a:noFill/>
              <a:miter lim="800000"/>
              <a:headEnd/>
              <a:tailEnd type="none" w="med" len="med"/>
            </a:ln>
            <a:effectLst/>
          </p:spPr>
        </p:pic>
        <p:pic>
          <p:nvPicPr>
            <p:cNvPr id="90" name="Picture 1"/>
            <p:cNvPicPr>
              <a:picLocks noChangeAspect="1" noChangeArrowheads="1"/>
            </p:cNvPicPr>
            <p:nvPr/>
          </p:nvPicPr>
          <p:blipFill>
            <a:blip r:embed="rId23" cstate="print"/>
            <a:srcRect/>
            <a:stretch>
              <a:fillRect/>
            </a:stretch>
          </p:blipFill>
          <p:spPr bwMode="auto">
            <a:xfrm>
              <a:off x="10585425" y="7525221"/>
              <a:ext cx="1155503" cy="936104"/>
            </a:xfrm>
            <a:prstGeom prst="rect">
              <a:avLst/>
            </a:prstGeom>
            <a:noFill/>
            <a:ln w="1">
              <a:noFill/>
              <a:miter lim="800000"/>
              <a:headEnd/>
              <a:tailEnd type="none" w="med" len="med"/>
            </a:ln>
            <a:effectLst/>
          </p:spPr>
        </p:pic>
        <p:pic>
          <p:nvPicPr>
            <p:cNvPr id="91" name="Picture 2"/>
            <p:cNvPicPr>
              <a:picLocks noChangeAspect="1" noChangeArrowheads="1"/>
            </p:cNvPicPr>
            <p:nvPr/>
          </p:nvPicPr>
          <p:blipFill>
            <a:blip r:embed="rId24" cstate="print"/>
            <a:srcRect/>
            <a:stretch>
              <a:fillRect/>
            </a:stretch>
          </p:blipFill>
          <p:spPr bwMode="auto">
            <a:xfrm>
              <a:off x="7705105" y="7885261"/>
              <a:ext cx="1712472" cy="619124"/>
            </a:xfrm>
            <a:prstGeom prst="rect">
              <a:avLst/>
            </a:prstGeom>
            <a:noFill/>
            <a:ln w="1">
              <a:noFill/>
              <a:miter lim="800000"/>
              <a:headEnd/>
              <a:tailEnd type="none" w="med" len="med"/>
            </a:ln>
            <a:effectLst/>
          </p:spPr>
        </p:pic>
      </p:grpSp>
      <p:pic>
        <p:nvPicPr>
          <p:cNvPr id="45057" name="Picture 1"/>
          <p:cNvPicPr>
            <a:picLocks noChangeAspect="1" noChangeArrowheads="1"/>
          </p:cNvPicPr>
          <p:nvPr/>
        </p:nvPicPr>
        <p:blipFill>
          <a:blip r:embed="rId25" cstate="print"/>
          <a:srcRect/>
          <a:stretch>
            <a:fillRect/>
          </a:stretch>
        </p:blipFill>
        <p:spPr bwMode="auto">
          <a:xfrm>
            <a:off x="648321" y="7669237"/>
            <a:ext cx="4755427" cy="1188070"/>
          </a:xfrm>
          <a:prstGeom prst="rect">
            <a:avLst/>
          </a:prstGeom>
          <a:noFill/>
          <a:ln w="9525">
            <a:noFill/>
            <a:miter lim="800000"/>
            <a:headEnd/>
            <a:tailEnd/>
          </a:ln>
          <a:effectLst/>
        </p:spPr>
      </p:pic>
      <p:sp>
        <p:nvSpPr>
          <p:cNvPr id="30" name="Foliennummernplatzhalter 29"/>
          <p:cNvSpPr>
            <a:spLocks noGrp="1"/>
          </p:cNvSpPr>
          <p:nvPr>
            <p:ph type="sldNum" sz="quarter" idx="12"/>
          </p:nvPr>
        </p:nvSpPr>
        <p:spPr/>
        <p:txBody>
          <a:bodyPr/>
          <a:lstStyle/>
          <a:p>
            <a:fld id="{A6C2DDF6-B0EC-4A24-BA34-C2A4F1DC8882}" type="slidenum">
              <a:rPr lang="de-DE" smtClean="0"/>
              <a:pPr/>
              <a:t>44</a:t>
            </a:fld>
            <a:endParaRPr lang="de-DE"/>
          </a:p>
        </p:txBody>
      </p:sp>
      <p:sp>
        <p:nvSpPr>
          <p:cNvPr id="31" name="Fußzeilenplatzhalter 30"/>
          <p:cNvSpPr>
            <a:spLocks noGrp="1"/>
          </p:cNvSpPr>
          <p:nvPr>
            <p:ph type="ftr" sz="quarter" idx="11"/>
          </p:nvPr>
        </p:nvSpPr>
        <p:spPr/>
        <p:txBody>
          <a:bodyPr/>
          <a:lstStyle/>
          <a:p>
            <a:r>
              <a:rPr lang="de-DE" smtClean="0"/>
              <a:t>Fairtrade - HANDEL NEU DENKEN</a:t>
            </a:r>
            <a:endParaRPr lang="de-DE"/>
          </a:p>
        </p:txBody>
      </p:sp>
      <p:pic>
        <p:nvPicPr>
          <p:cNvPr id="1027" name="Picture 3"/>
          <p:cNvPicPr>
            <a:picLocks noChangeAspect="1" noChangeArrowheads="1"/>
          </p:cNvPicPr>
          <p:nvPr/>
        </p:nvPicPr>
        <p:blipFill>
          <a:blip r:embed="rId26" cstate="print"/>
          <a:srcRect/>
          <a:stretch>
            <a:fillRect/>
          </a:stretch>
        </p:blipFill>
        <p:spPr bwMode="auto">
          <a:xfrm>
            <a:off x="5472857" y="7669237"/>
            <a:ext cx="2232248" cy="1241235"/>
          </a:xfrm>
          <a:prstGeom prst="rect">
            <a:avLst/>
          </a:prstGeom>
          <a:noFill/>
          <a:ln w="9525">
            <a:noFill/>
            <a:miter lim="800000"/>
            <a:headEnd/>
            <a:tailEnd/>
          </a:ln>
        </p:spPr>
      </p:pic>
    </p:spTree>
    <p:extLst>
      <p:ext uri="{BB962C8B-B14F-4D97-AF65-F5344CB8AC3E}">
        <p14:creationId xmlns:p14="http://schemas.microsoft.com/office/powerpoint/2010/main" xmlns="" val="2277687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pPr algn="l"/>
            <a:r>
              <a:rPr lang="de-DE" dirty="0" smtClean="0"/>
              <a:t>AUSWAHL VON</a:t>
            </a:r>
            <a:r>
              <a:rPr lang="de-DE" sz="3500" b="1" dirty="0" smtClean="0">
                <a:solidFill>
                  <a:schemeClr val="bg1"/>
                </a:solidFill>
                <a:latin typeface="Calibri" pitchFamily="34" charset="0"/>
              </a:rPr>
              <a:t> LIZENZNEHMERN</a:t>
            </a:r>
            <a:endParaRPr lang="de-DE" sz="3500" b="1" dirty="0">
              <a:solidFill>
                <a:schemeClr val="bg1"/>
              </a:solidFill>
              <a:latin typeface="Calibri" panose="020F0502020204030204" pitchFamily="34" charset="0"/>
            </a:endParaRPr>
          </a:p>
        </p:txBody>
      </p:sp>
      <p:pic>
        <p:nvPicPr>
          <p:cNvPr id="10" name="Picture 2" descr="File:Logo Edeka.svg"/>
          <p:cNvPicPr>
            <a:picLocks noChangeAspect="1" noChangeArrowheads="1"/>
          </p:cNvPicPr>
          <p:nvPr/>
        </p:nvPicPr>
        <p:blipFill>
          <a:blip r:embed="rId3" cstate="print"/>
          <a:srcRect/>
          <a:stretch>
            <a:fillRect/>
          </a:stretch>
        </p:blipFill>
        <p:spPr bwMode="auto">
          <a:xfrm>
            <a:off x="10563925" y="6902485"/>
            <a:ext cx="1120359" cy="1361045"/>
          </a:xfrm>
          <a:prstGeom prst="rect">
            <a:avLst/>
          </a:prstGeom>
          <a:noFill/>
        </p:spPr>
      </p:pic>
      <p:pic>
        <p:nvPicPr>
          <p:cNvPr id="11" name="Picture 6" descr="http://upload.wikimedia.org/wikipedia/commons/5/5b/Kaufland.png"/>
          <p:cNvPicPr>
            <a:picLocks noChangeAspect="1" noChangeArrowheads="1"/>
          </p:cNvPicPr>
          <p:nvPr/>
        </p:nvPicPr>
        <p:blipFill>
          <a:blip r:embed="rId4" cstate="print"/>
          <a:srcRect/>
          <a:stretch>
            <a:fillRect/>
          </a:stretch>
        </p:blipFill>
        <p:spPr bwMode="auto">
          <a:xfrm>
            <a:off x="2908385" y="7208720"/>
            <a:ext cx="1299142" cy="1315924"/>
          </a:xfrm>
          <a:prstGeom prst="rect">
            <a:avLst/>
          </a:prstGeom>
          <a:noFill/>
        </p:spPr>
      </p:pic>
      <p:pic>
        <p:nvPicPr>
          <p:cNvPr id="12" name="Picture 8" descr="http://www.ostfalia.de/export/sites/default/de/career/expect13/Unternehmen/Lidl-Logo_4C_LLS-b.jpg_1362555383.jpg"/>
          <p:cNvPicPr>
            <a:picLocks noChangeAspect="1" noChangeArrowheads="1"/>
          </p:cNvPicPr>
          <p:nvPr/>
        </p:nvPicPr>
        <p:blipFill>
          <a:blip r:embed="rId5" cstate="print"/>
          <a:srcRect l="16453" r="19554" b="20859"/>
          <a:stretch>
            <a:fillRect/>
          </a:stretch>
        </p:blipFill>
        <p:spPr bwMode="auto">
          <a:xfrm>
            <a:off x="5256085" y="7004563"/>
            <a:ext cx="1300626" cy="1282479"/>
          </a:xfrm>
          <a:prstGeom prst="rect">
            <a:avLst/>
          </a:prstGeom>
          <a:noFill/>
        </p:spPr>
      </p:pic>
      <p:pic>
        <p:nvPicPr>
          <p:cNvPr id="13" name="Picture 10" descr="ALDI Nord und Süd Logos"/>
          <p:cNvPicPr>
            <a:picLocks noChangeAspect="1" noChangeArrowheads="1"/>
          </p:cNvPicPr>
          <p:nvPr/>
        </p:nvPicPr>
        <p:blipFill>
          <a:blip r:embed="rId6" cstate="print"/>
          <a:srcRect/>
          <a:stretch>
            <a:fillRect/>
          </a:stretch>
        </p:blipFill>
        <p:spPr bwMode="auto">
          <a:xfrm>
            <a:off x="9134891" y="4860925"/>
            <a:ext cx="2454817" cy="1455485"/>
          </a:xfrm>
          <a:prstGeom prst="rect">
            <a:avLst/>
          </a:prstGeom>
          <a:noFill/>
        </p:spPr>
      </p:pic>
      <p:pic>
        <p:nvPicPr>
          <p:cNvPr id="14" name="Picture 14" descr="http://www.eintracht.de/media/business/news/rewe/rewe.jpg"/>
          <p:cNvPicPr>
            <a:picLocks noChangeAspect="1" noChangeArrowheads="1"/>
          </p:cNvPicPr>
          <p:nvPr/>
        </p:nvPicPr>
        <p:blipFill>
          <a:blip r:embed="rId7" cstate="print"/>
          <a:srcRect/>
          <a:stretch>
            <a:fillRect/>
          </a:stretch>
        </p:blipFill>
        <p:spPr bwMode="auto">
          <a:xfrm>
            <a:off x="866910" y="7004563"/>
            <a:ext cx="1634365" cy="643114"/>
          </a:xfrm>
          <a:prstGeom prst="rect">
            <a:avLst/>
          </a:prstGeom>
          <a:noFill/>
        </p:spPr>
      </p:pic>
      <p:pic>
        <p:nvPicPr>
          <p:cNvPr id="15" name="Picture 24" descr="http://www.gressel.de/data/logos/Confiserie_50mm_gif1.GIF"/>
          <p:cNvPicPr>
            <a:picLocks noChangeAspect="1" noChangeArrowheads="1"/>
          </p:cNvPicPr>
          <p:nvPr/>
        </p:nvPicPr>
        <p:blipFill>
          <a:blip r:embed="rId8" cstate="print"/>
          <a:srcRect/>
          <a:stretch>
            <a:fillRect/>
          </a:stretch>
        </p:blipFill>
        <p:spPr bwMode="auto">
          <a:xfrm>
            <a:off x="1071055" y="3738069"/>
            <a:ext cx="2483595" cy="834521"/>
          </a:xfrm>
          <a:prstGeom prst="rect">
            <a:avLst/>
          </a:prstGeom>
          <a:noFill/>
        </p:spPr>
      </p:pic>
      <p:pic>
        <p:nvPicPr>
          <p:cNvPr id="17" name="Picture 40" descr="http://www.bu.edu/prlab/files/2012/11/ben-and-jerry-logo.jpg"/>
          <p:cNvPicPr>
            <a:picLocks noChangeAspect="1" noChangeArrowheads="1"/>
          </p:cNvPicPr>
          <p:nvPr/>
        </p:nvPicPr>
        <p:blipFill>
          <a:blip r:embed="rId9" cstate="print"/>
          <a:srcRect/>
          <a:stretch>
            <a:fillRect/>
          </a:stretch>
        </p:blipFill>
        <p:spPr bwMode="auto">
          <a:xfrm>
            <a:off x="4847789" y="4044301"/>
            <a:ext cx="2776199" cy="763486"/>
          </a:xfrm>
          <a:prstGeom prst="rect">
            <a:avLst/>
          </a:prstGeom>
          <a:noFill/>
        </p:spPr>
      </p:pic>
      <p:pic>
        <p:nvPicPr>
          <p:cNvPr id="18" name="Picture 60" descr="http://upload.wikimedia.org/wikipedia/de/7/75/Pfanner-Logo.png"/>
          <p:cNvPicPr>
            <a:picLocks noChangeAspect="1" noChangeArrowheads="1"/>
          </p:cNvPicPr>
          <p:nvPr/>
        </p:nvPicPr>
        <p:blipFill>
          <a:blip r:embed="rId10" cstate="print"/>
          <a:srcRect/>
          <a:stretch>
            <a:fillRect/>
          </a:stretch>
        </p:blipFill>
        <p:spPr bwMode="auto">
          <a:xfrm>
            <a:off x="1377278" y="5065083"/>
            <a:ext cx="2461249" cy="1176833"/>
          </a:xfrm>
          <a:prstGeom prst="rect">
            <a:avLst/>
          </a:prstGeom>
          <a:noFill/>
        </p:spPr>
      </p:pic>
      <p:pic>
        <p:nvPicPr>
          <p:cNvPr id="19" name="Picture 66" descr="http://chq.ie/wp-content/uploads/2014/03/Starbucks1.jpg"/>
          <p:cNvPicPr>
            <a:picLocks noChangeAspect="1" noChangeArrowheads="1"/>
          </p:cNvPicPr>
          <p:nvPr/>
        </p:nvPicPr>
        <p:blipFill>
          <a:blip r:embed="rId11" cstate="print"/>
          <a:srcRect/>
          <a:stretch>
            <a:fillRect/>
          </a:stretch>
        </p:blipFill>
        <p:spPr bwMode="auto">
          <a:xfrm>
            <a:off x="10461851" y="3023523"/>
            <a:ext cx="1350665" cy="1373589"/>
          </a:xfrm>
          <a:prstGeom prst="rect">
            <a:avLst/>
          </a:prstGeom>
          <a:noFill/>
        </p:spPr>
      </p:pic>
      <p:pic>
        <p:nvPicPr>
          <p:cNvPr id="1026" name="Picture 2" descr="Ferrero"/>
          <p:cNvPicPr>
            <a:picLocks noChangeAspect="1" noChangeArrowheads="1"/>
          </p:cNvPicPr>
          <p:nvPr/>
        </p:nvPicPr>
        <p:blipFill>
          <a:blip r:embed="rId12" cstate="print"/>
          <a:srcRect/>
          <a:stretch>
            <a:fillRect/>
          </a:stretch>
        </p:blipFill>
        <p:spPr bwMode="auto">
          <a:xfrm>
            <a:off x="1071055" y="2206897"/>
            <a:ext cx="4082954" cy="513446"/>
          </a:xfrm>
          <a:prstGeom prst="rect">
            <a:avLst/>
          </a:prstGeom>
          <a:noFill/>
        </p:spPr>
      </p:pic>
      <p:pic>
        <p:nvPicPr>
          <p:cNvPr id="1034" name="Picture 10" descr="http://server.tiergarten-kuermann.de/Homepage/images/Lieferanten/Hund/mars.jpg"/>
          <p:cNvPicPr>
            <a:picLocks noChangeAspect="1" noChangeArrowheads="1"/>
          </p:cNvPicPr>
          <p:nvPr/>
        </p:nvPicPr>
        <p:blipFill>
          <a:blip r:embed="rId13" cstate="print"/>
          <a:srcRect/>
          <a:stretch>
            <a:fillRect/>
          </a:stretch>
        </p:blipFill>
        <p:spPr bwMode="auto">
          <a:xfrm>
            <a:off x="7048639" y="2921443"/>
            <a:ext cx="2240642" cy="510390"/>
          </a:xfrm>
          <a:prstGeom prst="rect">
            <a:avLst/>
          </a:prstGeom>
          <a:noFill/>
        </p:spPr>
      </p:pic>
      <p:sp>
        <p:nvSpPr>
          <p:cNvPr id="1044" name="AutoShape 20" descr="Bildergebnis für metro logo"/>
          <p:cNvSpPr>
            <a:spLocks noChangeAspect="1" noChangeArrowheads="1"/>
          </p:cNvSpPr>
          <p:nvPr/>
        </p:nvSpPr>
        <p:spPr bwMode="auto">
          <a:xfrm>
            <a:off x="220534" y="-204788"/>
            <a:ext cx="432065" cy="432084"/>
          </a:xfrm>
          <a:prstGeom prst="rect">
            <a:avLst/>
          </a:prstGeom>
          <a:noFill/>
        </p:spPr>
        <p:txBody>
          <a:bodyPr vert="horz" wrap="square" lIns="129603" tIns="64802" rIns="129603" bIns="64802" numCol="1" anchor="t" anchorCtr="0" compatLnSpc="1">
            <a:prstTxWarp prst="textNoShape">
              <a:avLst/>
            </a:prstTxWarp>
          </a:bodyPr>
          <a:lstStyle/>
          <a:p>
            <a:endParaRPr lang="de-DE"/>
          </a:p>
        </p:txBody>
      </p:sp>
      <p:pic>
        <p:nvPicPr>
          <p:cNvPr id="1046" name="Picture 22" descr="http://www.logolook.de/wp-content/uploads/metro_logo01-800x226.jpg"/>
          <p:cNvPicPr>
            <a:picLocks noChangeAspect="1" noChangeArrowheads="1"/>
          </p:cNvPicPr>
          <p:nvPr/>
        </p:nvPicPr>
        <p:blipFill>
          <a:blip r:embed="rId14" cstate="print"/>
          <a:srcRect/>
          <a:stretch>
            <a:fillRect/>
          </a:stretch>
        </p:blipFill>
        <p:spPr bwMode="auto">
          <a:xfrm>
            <a:off x="4847788" y="5575473"/>
            <a:ext cx="2551846" cy="720927"/>
          </a:xfrm>
          <a:prstGeom prst="rect">
            <a:avLst/>
          </a:prstGeom>
          <a:noFill/>
        </p:spPr>
      </p:pic>
      <p:pic>
        <p:nvPicPr>
          <p:cNvPr id="20" name="Picture 58" descr="http://www.designmadeingermany.de/2011/data/files/2012/05/penny-neu.png"/>
          <p:cNvPicPr>
            <a:picLocks noChangeAspect="1" noChangeArrowheads="1"/>
          </p:cNvPicPr>
          <p:nvPr/>
        </p:nvPicPr>
        <p:blipFill>
          <a:blip r:embed="rId15" cstate="print"/>
          <a:srcRect/>
          <a:stretch>
            <a:fillRect/>
          </a:stretch>
        </p:blipFill>
        <p:spPr bwMode="auto">
          <a:xfrm>
            <a:off x="7705855" y="6902485"/>
            <a:ext cx="1737881" cy="1448292"/>
          </a:xfrm>
          <a:prstGeom prst="rect">
            <a:avLst/>
          </a:prstGeom>
          <a:noFill/>
        </p:spPr>
      </p:pic>
      <p:sp>
        <p:nvSpPr>
          <p:cNvPr id="22" name="Foliennummernplatzhalter 21"/>
          <p:cNvSpPr>
            <a:spLocks noGrp="1"/>
          </p:cNvSpPr>
          <p:nvPr>
            <p:ph type="sldNum" sz="quarter" idx="11"/>
          </p:nvPr>
        </p:nvSpPr>
        <p:spPr/>
        <p:txBody>
          <a:bodyPr/>
          <a:lstStyle/>
          <a:p>
            <a:fld id="{9E5BBBCA-82F5-469F-983F-0225BAAAFE5F}" type="slidenum">
              <a:rPr lang="de-DE" smtClean="0"/>
              <a:pPr/>
              <a:t>45</a:t>
            </a:fld>
            <a:endParaRPr lang="de-DE"/>
          </a:p>
        </p:txBody>
      </p:sp>
      <p:sp>
        <p:nvSpPr>
          <p:cNvPr id="23" name="Fußzeilenplatzhalter 22"/>
          <p:cNvSpPr>
            <a:spLocks noGrp="1"/>
          </p:cNvSpPr>
          <p:nvPr>
            <p:ph type="ftr" sz="quarter" idx="12"/>
          </p:nvPr>
        </p:nvSpPr>
        <p:spPr/>
        <p:txBody>
          <a:bodyPr/>
          <a:lstStyle/>
          <a:p>
            <a:r>
              <a:rPr lang="de-DE" smtClean="0"/>
              <a:t>Fairtrade - HANDEL NEU DENKEN</a:t>
            </a:r>
            <a:endParaRPr lang="de-DE" dirty="0"/>
          </a:p>
        </p:txBody>
      </p:sp>
    </p:spTree>
    <p:extLst>
      <p:ext uri="{BB962C8B-B14F-4D97-AF65-F5344CB8AC3E}">
        <p14:creationId xmlns:p14="http://schemas.microsoft.com/office/powerpoint/2010/main" xmlns="" val="40920325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ALLE\02_Projekte\24_2017_25_Jubiläum\Materialien\Key_Visual\Foto-Sets\2016_10_Supermarkt-Montage\fair_regal_2.jpg"/>
          <p:cNvPicPr>
            <a:picLocks noChangeAspect="1" noChangeArrowheads="1"/>
          </p:cNvPicPr>
          <p:nvPr/>
        </p:nvPicPr>
        <p:blipFill>
          <a:blip r:embed="rId3" cstate="print"/>
          <a:srcRect l="6274" t="23755" r="11125"/>
          <a:stretch>
            <a:fillRect/>
          </a:stretch>
        </p:blipFill>
        <p:spPr bwMode="auto">
          <a:xfrm>
            <a:off x="0" y="1398761"/>
            <a:ext cx="12961938" cy="7638628"/>
          </a:xfrm>
          <a:prstGeom prst="rect">
            <a:avLst/>
          </a:prstGeom>
          <a:noFill/>
        </p:spPr>
      </p:pic>
      <p:sp>
        <p:nvSpPr>
          <p:cNvPr id="3" name="Titel 2"/>
          <p:cNvSpPr>
            <a:spLocks noGrp="1"/>
          </p:cNvSpPr>
          <p:nvPr>
            <p:ph type="ctrTitle"/>
          </p:nvPr>
        </p:nvSpPr>
        <p:spPr/>
        <p:txBody>
          <a:bodyPr/>
          <a:lstStyle/>
          <a:p>
            <a:r>
              <a:rPr lang="de-DE" dirty="0" smtClean="0"/>
              <a:t>FAIRE VIELFALT</a:t>
            </a:r>
            <a:endParaRPr lang="de-DE" dirty="0"/>
          </a:p>
        </p:txBody>
      </p:sp>
      <p:sp>
        <p:nvSpPr>
          <p:cNvPr id="5" name="Textplatzhalter 4"/>
          <p:cNvSpPr>
            <a:spLocks noGrp="1"/>
          </p:cNvSpPr>
          <p:nvPr>
            <p:ph type="body" sz="quarter" idx="4294967295"/>
          </p:nvPr>
        </p:nvSpPr>
        <p:spPr>
          <a:xfrm>
            <a:off x="1728441" y="4860925"/>
            <a:ext cx="5616624" cy="2808312"/>
          </a:xfrm>
          <a:prstGeom prst="rect">
            <a:avLst/>
          </a:prstGeom>
          <a:solidFill>
            <a:srgbClr val="00B9E4"/>
          </a:solidFill>
        </p:spPr>
        <p:txBody>
          <a:bodyPr/>
          <a:lstStyle/>
          <a:p>
            <a:pPr marL="0" indent="0">
              <a:spcBef>
                <a:spcPts val="0"/>
              </a:spcBef>
              <a:buNone/>
            </a:pPr>
            <a:r>
              <a:rPr lang="de-DE" sz="3500" b="1" dirty="0" smtClean="0">
                <a:solidFill>
                  <a:schemeClr val="bg1"/>
                </a:solidFill>
              </a:rPr>
              <a:t>Es gibt über 7.000 Fairtrade-Produkte in Deutschland. Die wichtigsten sind Kaffee, Kakao, Bananen, Blumen und Baumwolle</a:t>
            </a:r>
          </a:p>
          <a:p>
            <a:endParaRPr lang="de-DE" dirty="0"/>
          </a:p>
        </p:txBody>
      </p:sp>
      <p:sp>
        <p:nvSpPr>
          <p:cNvPr id="7" name="Foliennummernplatzhalter 6"/>
          <p:cNvSpPr>
            <a:spLocks noGrp="1"/>
          </p:cNvSpPr>
          <p:nvPr>
            <p:ph type="sldNum" sz="quarter" idx="11"/>
          </p:nvPr>
        </p:nvSpPr>
        <p:spPr/>
        <p:txBody>
          <a:bodyPr/>
          <a:lstStyle/>
          <a:p>
            <a:fld id="{9E5BBBCA-82F5-469F-983F-0225BAAAFE5F}" type="slidenum">
              <a:rPr lang="de-DE" smtClean="0"/>
              <a:pPr/>
              <a:t>46</a:t>
            </a:fld>
            <a:endParaRPr lang="de-DE"/>
          </a:p>
        </p:txBody>
      </p:sp>
      <p:sp>
        <p:nvSpPr>
          <p:cNvPr id="8" name="Fußzeilenplatzhalter 7"/>
          <p:cNvSpPr>
            <a:spLocks noGrp="1"/>
          </p:cNvSpPr>
          <p:nvPr>
            <p:ph type="ftr" sz="quarter" idx="12"/>
          </p:nvPr>
        </p:nvSpPr>
        <p:spPr/>
        <p:txBody>
          <a:bodyPr/>
          <a:lstStyle/>
          <a:p>
            <a:r>
              <a:rPr lang="de-DE" smtClean="0"/>
              <a:t>Fairtrade - HANDEL NEU DENKEN</a:t>
            </a:r>
            <a:endParaRPr lang="de-DE"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WANDEL DURCH HANDEL</a:t>
            </a:r>
            <a:endParaRPr lang="de-DE" dirty="0"/>
          </a:p>
        </p:txBody>
      </p:sp>
      <p:sp>
        <p:nvSpPr>
          <p:cNvPr id="3" name="Textplatzhalter 2"/>
          <p:cNvSpPr>
            <a:spLocks noGrp="1"/>
          </p:cNvSpPr>
          <p:nvPr>
            <p:ph type="body" sz="quarter" idx="10"/>
          </p:nvPr>
        </p:nvSpPr>
        <p:spPr/>
        <p:txBody>
          <a:bodyPr/>
          <a:lstStyle/>
          <a:p>
            <a:r>
              <a:rPr lang="de-DE" dirty="0" smtClean="0"/>
              <a:t>Fairtrade ist eine Bewegung!</a:t>
            </a:r>
            <a:endParaRPr lang="de-DE" dirty="0"/>
          </a:p>
        </p:txBody>
      </p:sp>
      <p:sp>
        <p:nvSpPr>
          <p:cNvPr id="4" name="Textplatzhalter 3"/>
          <p:cNvSpPr>
            <a:spLocks noGrp="1"/>
          </p:cNvSpPr>
          <p:nvPr>
            <p:ph type="body" sz="quarter" idx="11"/>
          </p:nvPr>
        </p:nvSpPr>
        <p:spPr/>
        <p:txBody>
          <a:bodyPr/>
          <a:lstStyle/>
          <a:p>
            <a:r>
              <a:rPr lang="de-DE" dirty="0" smtClean="0"/>
              <a:t>Kampagnen </a:t>
            </a:r>
            <a:endParaRPr lang="de-DE" dirty="0"/>
          </a:p>
        </p:txBody>
      </p:sp>
      <p:sp>
        <p:nvSpPr>
          <p:cNvPr id="7" name="Foliennummernplatzhalter 6"/>
          <p:cNvSpPr>
            <a:spLocks noGrp="1"/>
          </p:cNvSpPr>
          <p:nvPr>
            <p:ph type="sldNum" sz="quarter" idx="13"/>
          </p:nvPr>
        </p:nvSpPr>
        <p:spPr/>
        <p:txBody>
          <a:bodyPr/>
          <a:lstStyle/>
          <a:p>
            <a:fld id="{25E652D8-9D9C-46FF-8662-7FD6CB2ABFAD}" type="slidenum">
              <a:rPr lang="de-DE" smtClean="0"/>
              <a:pPr/>
              <a:t>47</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dirty="0" smtClean="0"/>
              <a:t>KAMPAGNEN</a:t>
            </a:r>
            <a:endParaRPr lang="de-DE" dirty="0"/>
          </a:p>
        </p:txBody>
      </p:sp>
      <p:sp>
        <p:nvSpPr>
          <p:cNvPr id="5" name="Textplatzhalter 4"/>
          <p:cNvSpPr>
            <a:spLocks noGrp="1"/>
          </p:cNvSpPr>
          <p:nvPr>
            <p:ph type="body" sz="quarter" idx="10"/>
          </p:nvPr>
        </p:nvSpPr>
        <p:spPr/>
        <p:txBody>
          <a:bodyPr/>
          <a:lstStyle/>
          <a:p>
            <a:r>
              <a:rPr lang="de-DE" dirty="0" smtClean="0">
                <a:solidFill>
                  <a:srgbClr val="00B9E4"/>
                </a:solidFill>
              </a:rPr>
              <a:t>Kampagnen machen Engagement sichtbar!</a:t>
            </a:r>
            <a:endParaRPr lang="de-DE" dirty="0">
              <a:solidFill>
                <a:srgbClr val="00B9E4"/>
              </a:solidFill>
            </a:endParaRPr>
          </a:p>
        </p:txBody>
      </p:sp>
      <p:sp>
        <p:nvSpPr>
          <p:cNvPr id="6" name="Textplatzhalter 5"/>
          <p:cNvSpPr>
            <a:spLocks noGrp="1"/>
          </p:cNvSpPr>
          <p:nvPr>
            <p:ph type="body" sz="quarter" idx="11"/>
          </p:nvPr>
        </p:nvSpPr>
        <p:spPr>
          <a:xfrm>
            <a:off x="360289" y="2556669"/>
            <a:ext cx="6480720" cy="6552728"/>
          </a:xfrm>
        </p:spPr>
        <p:txBody>
          <a:bodyPr/>
          <a:lstStyle/>
          <a:p>
            <a:r>
              <a:rPr lang="de-DE" dirty="0" smtClean="0"/>
              <a:t>Fairtrade ist Motor verschiedener großer Kampagnen, die viele Menschen zum Mitmachen einlädt:  </a:t>
            </a:r>
          </a:p>
          <a:p>
            <a:endParaRPr lang="de-DE" dirty="0" smtClean="0"/>
          </a:p>
          <a:p>
            <a:endParaRPr lang="de-DE" dirty="0" smtClean="0"/>
          </a:p>
          <a:p>
            <a:endParaRPr lang="de-DE" dirty="0" smtClean="0"/>
          </a:p>
          <a:p>
            <a:endParaRPr lang="de-DE" dirty="0" smtClean="0"/>
          </a:p>
          <a:p>
            <a:endParaRPr lang="de-DE" dirty="0" smtClean="0"/>
          </a:p>
          <a:p>
            <a:r>
              <a:rPr lang="de-DE" dirty="0" smtClean="0"/>
              <a:t>Zusätzliche Aktionsmöglichkeiten sind:</a:t>
            </a:r>
          </a:p>
          <a:p>
            <a:pPr>
              <a:buFont typeface="Arial" pitchFamily="34" charset="0"/>
              <a:buChar char="•"/>
            </a:pPr>
            <a:r>
              <a:rPr lang="de-DE" dirty="0" smtClean="0"/>
              <a:t> Fairtrade-Rosenaktionen zum Valentinstag am 14. Februar und zum internationalen Frauentag am 8. März</a:t>
            </a:r>
          </a:p>
          <a:p>
            <a:pPr>
              <a:buFont typeface="Arial" pitchFamily="34" charset="0"/>
              <a:buChar char="•"/>
            </a:pPr>
            <a:r>
              <a:rPr lang="de-DE" dirty="0" smtClean="0"/>
              <a:t> Fairtrade-Challenge rund um den internationalen Tag des fairen Handels am 2. Samstag im Mai</a:t>
            </a:r>
          </a:p>
          <a:p>
            <a:pPr>
              <a:buFont typeface="Arial" pitchFamily="34" charset="0"/>
              <a:buChar char="•"/>
            </a:pPr>
            <a:r>
              <a:rPr lang="de-DE" dirty="0" smtClean="0"/>
              <a:t> Faire Wochen mit </a:t>
            </a:r>
            <a:r>
              <a:rPr lang="de-DE" dirty="0" err="1" smtClean="0"/>
              <a:t>Fairday</a:t>
            </a:r>
            <a:r>
              <a:rPr lang="de-DE" dirty="0" smtClean="0"/>
              <a:t>-Aktionstag  im September</a:t>
            </a:r>
          </a:p>
          <a:p>
            <a:endParaRPr lang="de-DE" dirty="0" smtClean="0"/>
          </a:p>
          <a:p>
            <a:endParaRPr lang="de-DE" dirty="0" smtClean="0"/>
          </a:p>
          <a:p>
            <a:endParaRPr lang="de-DE" dirty="0" smtClean="0"/>
          </a:p>
          <a:p>
            <a:pPr>
              <a:buFont typeface="Arial" pitchFamily="34" charset="0"/>
              <a:buChar char="•"/>
            </a:pPr>
            <a:r>
              <a:rPr lang="de-DE" dirty="0" smtClean="0"/>
              <a:t> </a:t>
            </a:r>
          </a:p>
          <a:p>
            <a:pPr>
              <a:buFont typeface="Arial" pitchFamily="34" charset="0"/>
              <a:buChar char="•"/>
            </a:pPr>
            <a:endParaRPr lang="de-DE" dirty="0" smtClean="0"/>
          </a:p>
          <a:p>
            <a:r>
              <a:rPr lang="de-DE" dirty="0" smtClean="0"/>
              <a:t> </a:t>
            </a:r>
            <a:endParaRPr lang="de-DE" dirty="0"/>
          </a:p>
        </p:txBody>
      </p:sp>
      <p:pic>
        <p:nvPicPr>
          <p:cNvPr id="4098" name="Picture 2" descr="H:\Fotos\Aktionen\Aktionen_2015\2015_03_06_Rosenaktion\2015_03_06_Kölner Innenstadt\IMG_4466.JPG"/>
          <p:cNvPicPr>
            <a:picLocks noGrp="1" noChangeAspect="1" noChangeArrowheads="1"/>
          </p:cNvPicPr>
          <p:nvPr>
            <p:ph type="pic" sz="quarter" idx="12"/>
          </p:nvPr>
        </p:nvPicPr>
        <p:blipFill>
          <a:blip r:embed="rId3" cstate="print"/>
          <a:srcRect t="7789" b="7789"/>
          <a:stretch>
            <a:fillRect/>
          </a:stretch>
        </p:blipFill>
        <p:spPr bwMode="auto">
          <a:xfrm>
            <a:off x="7057033" y="1764581"/>
            <a:ext cx="5544616" cy="7020000"/>
          </a:xfrm>
          <a:prstGeom prst="rect">
            <a:avLst/>
          </a:prstGeom>
          <a:noFill/>
        </p:spPr>
      </p:pic>
      <p:pic>
        <p:nvPicPr>
          <p:cNvPr id="12" name="Picture 2" descr="G:\03_Dokumentation\05_Materialien_final\05_Logos_final\Fairtrade Towns_DachkampagnenLogo\Logo_Dachkampagne\2012_Dachkampagnenlogo_druck.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8282" y="3708797"/>
            <a:ext cx="2088232" cy="148510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G:\03_Dokumentation\05_Materialien_final\05_Logos_final\Fairtrade Schools\fairtrade_schools_logo_72dpi_rgb.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92537" y="3852813"/>
            <a:ext cx="2023095"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G:\03_Dokumentation\05_Materialien_final\05_Logos_final\Fairtrade Universities\Logos FTU 2014\Logo Kampagne Fairtrade Unis 4c.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9182" t="18590" r="9182" b="15210"/>
          <a:stretch/>
        </p:blipFill>
        <p:spPr bwMode="auto">
          <a:xfrm>
            <a:off x="4536753" y="3708797"/>
            <a:ext cx="2074187" cy="144016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Foliennummernplatzhalter 10"/>
          <p:cNvSpPr>
            <a:spLocks noGrp="1"/>
          </p:cNvSpPr>
          <p:nvPr>
            <p:ph type="sldNum" sz="quarter" idx="14"/>
          </p:nvPr>
        </p:nvSpPr>
        <p:spPr/>
        <p:txBody>
          <a:bodyPr/>
          <a:lstStyle/>
          <a:p>
            <a:fld id="{9E5BBBCA-82F5-469F-983F-0225BAAAFE5F}" type="slidenum">
              <a:rPr lang="de-DE" smtClean="0"/>
              <a:pPr/>
              <a:t>48</a:t>
            </a:fld>
            <a:endParaRPr lang="de-DE"/>
          </a:p>
        </p:txBody>
      </p:sp>
      <p:sp>
        <p:nvSpPr>
          <p:cNvPr id="15" name="Fußzeilenplatzhalter 14"/>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H:\Fotos\Aktionen\Aktionen_2013\2013_Rosenaktionen\2013_02_14_Rosenaktion_Eutin (1).jpg"/>
          <p:cNvPicPr>
            <a:picLocks noChangeAspect="1" noChangeArrowheads="1"/>
          </p:cNvPicPr>
          <p:nvPr/>
        </p:nvPicPr>
        <p:blipFill>
          <a:blip r:embed="rId3" cstate="print"/>
          <a:srcRect/>
          <a:stretch>
            <a:fillRect/>
          </a:stretch>
        </p:blipFill>
        <p:spPr bwMode="auto">
          <a:xfrm>
            <a:off x="432297" y="4212853"/>
            <a:ext cx="2492307" cy="176242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9455" name="Picture 15" descr="H:\Fotos\Fotos zur freien Nutzung\Produkte.u.Konsumenten\2011_05_Supermarktshooting Wettern - REWE\IMG_5356.JPG"/>
          <p:cNvPicPr>
            <a:picLocks noChangeAspect="1" noChangeArrowheads="1"/>
          </p:cNvPicPr>
          <p:nvPr/>
        </p:nvPicPr>
        <p:blipFill>
          <a:blip r:embed="rId4" cstate="print"/>
          <a:srcRect t="16106" b="35791"/>
          <a:stretch>
            <a:fillRect/>
          </a:stretch>
        </p:blipFill>
        <p:spPr bwMode="auto">
          <a:xfrm>
            <a:off x="504305" y="1548557"/>
            <a:ext cx="2298168" cy="175889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Grafik 16" descr="IMAG0019.jpg"/>
          <p:cNvPicPr>
            <a:picLocks noChangeAspect="1"/>
          </p:cNvPicPr>
          <p:nvPr/>
        </p:nvPicPr>
        <p:blipFill>
          <a:blip r:embed="rId5" cstate="print">
            <a:lum bright="6000" contrast="6000"/>
          </a:blip>
          <a:stretch>
            <a:fillRect/>
          </a:stretch>
        </p:blipFill>
        <p:spPr>
          <a:xfrm>
            <a:off x="6913017" y="1548557"/>
            <a:ext cx="2536196" cy="182370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3065" name="Picture 15" descr="H:\Fotos\Fairtrade-Schools\2012_10_26_EvT_MSc\EvT 26.10.2012 007.jpg"/>
          <p:cNvPicPr>
            <a:picLocks noChangeAspect="1" noChangeArrowheads="1"/>
          </p:cNvPicPr>
          <p:nvPr/>
        </p:nvPicPr>
        <p:blipFill>
          <a:blip r:embed="rId6" cstate="print"/>
          <a:srcRect/>
          <a:stretch>
            <a:fillRect/>
          </a:stretch>
        </p:blipFill>
        <p:spPr bwMode="auto">
          <a:xfrm>
            <a:off x="-11807370" y="-24236246"/>
            <a:ext cx="1135324" cy="1804349"/>
          </a:xfrm>
          <a:prstGeom prst="rect">
            <a:avLst/>
          </a:prstGeom>
          <a:noFill/>
          <a:ln w="9525">
            <a:noFill/>
            <a:miter lim="800000"/>
            <a:headEnd/>
            <a:tailEnd/>
          </a:ln>
        </p:spPr>
      </p:pic>
      <p:pic>
        <p:nvPicPr>
          <p:cNvPr id="172050" name="Picture 18" descr="D:\Dokumente und Einstellungen\l.herrmann\Desktop\leitfaden Uni\Bieten Sie in der Mensa faire Menüs an.JPG"/>
          <p:cNvPicPr>
            <a:picLocks noChangeAspect="1" noChangeArrowheads="1"/>
          </p:cNvPicPr>
          <p:nvPr/>
        </p:nvPicPr>
        <p:blipFill>
          <a:blip r:embed="rId7" cstate="print">
            <a:lum bright="6000" contrast="6000"/>
          </a:blip>
          <a:srcRect/>
          <a:stretch>
            <a:fillRect/>
          </a:stretch>
        </p:blipFill>
        <p:spPr bwMode="auto">
          <a:xfrm>
            <a:off x="3672657" y="1548557"/>
            <a:ext cx="2552775" cy="180518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2055" name="Picture 23" descr="Verbraucherzentrale"/>
          <p:cNvPicPr>
            <a:picLocks noChangeAspect="1" noChangeArrowheads="1"/>
          </p:cNvPicPr>
          <p:nvPr/>
        </p:nvPicPr>
        <p:blipFill>
          <a:blip r:embed="rId8" cstate="print"/>
          <a:srcRect/>
          <a:stretch>
            <a:fillRect/>
          </a:stretch>
        </p:blipFill>
        <p:spPr bwMode="auto">
          <a:xfrm>
            <a:off x="10225385" y="1548557"/>
            <a:ext cx="2256629" cy="174038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73068" name="Textfeld 25"/>
          <p:cNvSpPr txBox="1">
            <a:spLocks noChangeArrowheads="1"/>
          </p:cNvSpPr>
          <p:nvPr/>
        </p:nvSpPr>
        <p:spPr bwMode="auto">
          <a:xfrm>
            <a:off x="471449" y="3276749"/>
            <a:ext cx="2280269" cy="730287"/>
          </a:xfrm>
          <a:prstGeom prst="rect">
            <a:avLst/>
          </a:prstGeom>
          <a:noFill/>
          <a:ln w="9525">
            <a:noFill/>
            <a:miter lim="800000"/>
            <a:headEnd/>
            <a:tailEnd/>
          </a:ln>
        </p:spPr>
        <p:txBody>
          <a:bodyPr wrap="square" lIns="113623" tIns="56812" rIns="113623" bIns="56812">
            <a:spAutoFit/>
          </a:bodyPr>
          <a:lstStyle/>
          <a:p>
            <a:pPr algn="ctr"/>
            <a:r>
              <a:rPr lang="de-DE" sz="2000" dirty="0"/>
              <a:t>Einzelhandel/</a:t>
            </a:r>
          </a:p>
          <a:p>
            <a:pPr algn="ctr"/>
            <a:r>
              <a:rPr lang="de-DE" sz="2000" dirty="0"/>
              <a:t>Weltläden</a:t>
            </a:r>
          </a:p>
        </p:txBody>
      </p:sp>
      <p:sp>
        <p:nvSpPr>
          <p:cNvPr id="173071" name="Textfeld 28"/>
          <p:cNvSpPr txBox="1">
            <a:spLocks noChangeArrowheads="1"/>
          </p:cNvSpPr>
          <p:nvPr/>
        </p:nvSpPr>
        <p:spPr bwMode="auto">
          <a:xfrm>
            <a:off x="9865345" y="3348757"/>
            <a:ext cx="2790203" cy="434759"/>
          </a:xfrm>
          <a:prstGeom prst="rect">
            <a:avLst/>
          </a:prstGeom>
          <a:noFill/>
          <a:ln w="9525">
            <a:noFill/>
            <a:miter lim="800000"/>
            <a:headEnd/>
            <a:tailEnd/>
          </a:ln>
        </p:spPr>
        <p:txBody>
          <a:bodyPr lIns="113623" tIns="56812" rIns="113623" bIns="56812">
            <a:spAutoFit/>
          </a:bodyPr>
          <a:lstStyle/>
          <a:p>
            <a:pPr algn="ctr"/>
            <a:r>
              <a:rPr lang="de-DE" sz="2000" dirty="0"/>
              <a:t>Verbraucherzentralen</a:t>
            </a:r>
          </a:p>
        </p:txBody>
      </p:sp>
      <p:sp>
        <p:nvSpPr>
          <p:cNvPr id="173072" name="Textfeld 29"/>
          <p:cNvSpPr txBox="1">
            <a:spLocks noChangeArrowheads="1"/>
          </p:cNvSpPr>
          <p:nvPr/>
        </p:nvSpPr>
        <p:spPr bwMode="auto">
          <a:xfrm>
            <a:off x="3600649" y="3420765"/>
            <a:ext cx="2541972" cy="434758"/>
          </a:xfrm>
          <a:prstGeom prst="rect">
            <a:avLst/>
          </a:prstGeom>
          <a:noFill/>
          <a:ln w="9525">
            <a:noFill/>
            <a:miter lim="800000"/>
            <a:headEnd/>
            <a:tailEnd/>
          </a:ln>
        </p:spPr>
        <p:txBody>
          <a:bodyPr lIns="113623" tIns="56812" rIns="113623" bIns="56812">
            <a:spAutoFit/>
          </a:bodyPr>
          <a:lstStyle/>
          <a:p>
            <a:pPr algn="ctr"/>
            <a:r>
              <a:rPr lang="de-DE" sz="2000" dirty="0"/>
              <a:t>Kantinen</a:t>
            </a:r>
          </a:p>
        </p:txBody>
      </p:sp>
      <p:sp>
        <p:nvSpPr>
          <p:cNvPr id="173073" name="Textfeld 30"/>
          <p:cNvSpPr txBox="1">
            <a:spLocks noChangeArrowheads="1"/>
          </p:cNvSpPr>
          <p:nvPr/>
        </p:nvSpPr>
        <p:spPr bwMode="auto">
          <a:xfrm>
            <a:off x="7057033" y="8749357"/>
            <a:ext cx="2280269" cy="434758"/>
          </a:xfrm>
          <a:prstGeom prst="rect">
            <a:avLst/>
          </a:prstGeom>
          <a:noFill/>
          <a:ln w="9525">
            <a:noFill/>
            <a:miter lim="800000"/>
            <a:headEnd/>
            <a:tailEnd/>
          </a:ln>
        </p:spPr>
        <p:txBody>
          <a:bodyPr lIns="113623" tIns="56812" rIns="113623" bIns="56812">
            <a:spAutoFit/>
          </a:bodyPr>
          <a:lstStyle/>
          <a:p>
            <a:pPr algn="ctr"/>
            <a:r>
              <a:rPr lang="de-DE" sz="2000" dirty="0"/>
              <a:t>Politiker</a:t>
            </a:r>
          </a:p>
        </p:txBody>
      </p:sp>
      <p:sp>
        <p:nvSpPr>
          <p:cNvPr id="173074" name="Textfeld 31"/>
          <p:cNvSpPr txBox="1">
            <a:spLocks noChangeArrowheads="1"/>
          </p:cNvSpPr>
          <p:nvPr/>
        </p:nvSpPr>
        <p:spPr bwMode="auto">
          <a:xfrm>
            <a:off x="216273" y="6085061"/>
            <a:ext cx="3315531" cy="434759"/>
          </a:xfrm>
          <a:prstGeom prst="rect">
            <a:avLst/>
          </a:prstGeom>
          <a:noFill/>
          <a:ln w="9525">
            <a:noFill/>
            <a:miter lim="800000"/>
            <a:headEnd/>
            <a:tailEnd/>
          </a:ln>
        </p:spPr>
        <p:txBody>
          <a:bodyPr lIns="113623" tIns="56812" rIns="113623" bIns="56812">
            <a:spAutoFit/>
          </a:bodyPr>
          <a:lstStyle/>
          <a:p>
            <a:pPr algn="ctr"/>
            <a:r>
              <a:rPr lang="de-DE" sz="2000" dirty="0"/>
              <a:t>Bürgerinnen und Bürger </a:t>
            </a:r>
          </a:p>
        </p:txBody>
      </p:sp>
      <p:sp>
        <p:nvSpPr>
          <p:cNvPr id="173076" name="Textfeld 33"/>
          <p:cNvSpPr txBox="1">
            <a:spLocks noChangeArrowheads="1"/>
          </p:cNvSpPr>
          <p:nvPr/>
        </p:nvSpPr>
        <p:spPr bwMode="auto">
          <a:xfrm>
            <a:off x="6985025" y="3420765"/>
            <a:ext cx="2280270" cy="436799"/>
          </a:xfrm>
          <a:prstGeom prst="rect">
            <a:avLst/>
          </a:prstGeom>
          <a:noFill/>
          <a:ln w="9525">
            <a:noFill/>
            <a:miter lim="800000"/>
            <a:headEnd/>
            <a:tailEnd/>
          </a:ln>
        </p:spPr>
        <p:txBody>
          <a:bodyPr lIns="113623" tIns="56812" rIns="113623" bIns="56812">
            <a:spAutoFit/>
          </a:bodyPr>
          <a:lstStyle/>
          <a:p>
            <a:pPr algn="ctr"/>
            <a:r>
              <a:rPr lang="de-DE" sz="2000" dirty="0"/>
              <a:t>Auszubildende</a:t>
            </a:r>
          </a:p>
        </p:txBody>
      </p:sp>
      <p:sp>
        <p:nvSpPr>
          <p:cNvPr id="173077" name="Textfeld 34"/>
          <p:cNvSpPr txBox="1">
            <a:spLocks noChangeArrowheads="1"/>
          </p:cNvSpPr>
          <p:nvPr/>
        </p:nvSpPr>
        <p:spPr bwMode="auto">
          <a:xfrm>
            <a:off x="3456633" y="8677349"/>
            <a:ext cx="2878414" cy="422510"/>
          </a:xfrm>
          <a:prstGeom prst="rect">
            <a:avLst/>
          </a:prstGeom>
          <a:noFill/>
          <a:ln w="9525">
            <a:noFill/>
            <a:miter lim="800000"/>
            <a:headEnd/>
            <a:tailEnd/>
          </a:ln>
        </p:spPr>
        <p:txBody>
          <a:bodyPr wrap="square" lIns="113623" tIns="56812" rIns="113623" bIns="56812">
            <a:spAutoFit/>
          </a:bodyPr>
          <a:lstStyle/>
          <a:p>
            <a:pPr algn="ctr"/>
            <a:r>
              <a:rPr lang="de-DE" sz="2000" dirty="0"/>
              <a:t>Cafés/Restaurants/Hotels</a:t>
            </a:r>
          </a:p>
        </p:txBody>
      </p:sp>
      <p:sp>
        <p:nvSpPr>
          <p:cNvPr id="173078" name="Textfeld 35"/>
          <p:cNvSpPr txBox="1">
            <a:spLocks noChangeArrowheads="1"/>
          </p:cNvSpPr>
          <p:nvPr/>
        </p:nvSpPr>
        <p:spPr bwMode="auto">
          <a:xfrm>
            <a:off x="648321" y="8605341"/>
            <a:ext cx="1884908" cy="422510"/>
          </a:xfrm>
          <a:prstGeom prst="rect">
            <a:avLst/>
          </a:prstGeom>
          <a:noFill/>
          <a:ln w="9525">
            <a:noFill/>
            <a:miter lim="800000"/>
            <a:headEnd/>
            <a:tailEnd/>
          </a:ln>
        </p:spPr>
        <p:txBody>
          <a:bodyPr wrap="square" lIns="113623" tIns="56812" rIns="113623" bIns="56812">
            <a:spAutoFit/>
          </a:bodyPr>
          <a:lstStyle/>
          <a:p>
            <a:pPr algn="ctr"/>
            <a:r>
              <a:rPr lang="de-DE" sz="2000" dirty="0"/>
              <a:t>Schüler/ Lehrer</a:t>
            </a:r>
          </a:p>
        </p:txBody>
      </p:sp>
      <p:pic>
        <p:nvPicPr>
          <p:cNvPr id="172058" name="Picture 26" descr="D:\Dokumente und Einstellungen\l.herrmann\Desktop\leitfaden Uni\Bauen Sie das Thema in Vorlesungen und Projektwochen ein.JPG"/>
          <p:cNvPicPr>
            <a:picLocks noChangeAspect="1" noChangeArrowheads="1"/>
          </p:cNvPicPr>
          <p:nvPr/>
        </p:nvPicPr>
        <p:blipFill>
          <a:blip r:embed="rId9" cstate="print">
            <a:lum bright="6000" contrast="6000"/>
          </a:blip>
          <a:srcRect/>
          <a:stretch>
            <a:fillRect/>
          </a:stretch>
        </p:blipFill>
        <p:spPr bwMode="auto">
          <a:xfrm>
            <a:off x="10064640" y="6860992"/>
            <a:ext cx="2552775" cy="167947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73080" name="Textfeld 37"/>
          <p:cNvSpPr txBox="1">
            <a:spLocks noChangeArrowheads="1"/>
          </p:cNvSpPr>
          <p:nvPr/>
        </p:nvSpPr>
        <p:spPr bwMode="auto">
          <a:xfrm>
            <a:off x="9961988" y="8677349"/>
            <a:ext cx="2999950" cy="436799"/>
          </a:xfrm>
          <a:prstGeom prst="rect">
            <a:avLst/>
          </a:prstGeom>
          <a:noFill/>
          <a:ln w="9525">
            <a:noFill/>
            <a:miter lim="800000"/>
            <a:headEnd/>
            <a:tailEnd/>
          </a:ln>
        </p:spPr>
        <p:txBody>
          <a:bodyPr lIns="113623" tIns="56812" rIns="113623" bIns="56812">
            <a:spAutoFit/>
          </a:bodyPr>
          <a:lstStyle/>
          <a:p>
            <a:pPr algn="ctr"/>
            <a:r>
              <a:rPr lang="de-DE" sz="2000" dirty="0" smtClean="0"/>
              <a:t>Vereine/Kirchen</a:t>
            </a:r>
            <a:endParaRPr lang="de-DE" sz="2000" dirty="0"/>
          </a:p>
        </p:txBody>
      </p:sp>
      <p:pic>
        <p:nvPicPr>
          <p:cNvPr id="28" name="Grafik 27" descr="EvT 26.10.2012 010.jpg"/>
          <p:cNvPicPr>
            <a:picLocks noChangeAspect="1"/>
          </p:cNvPicPr>
          <p:nvPr/>
        </p:nvPicPr>
        <p:blipFill>
          <a:blip r:embed="rId10" cstate="print"/>
          <a:stretch>
            <a:fillRect/>
          </a:stretch>
        </p:blipFill>
        <p:spPr>
          <a:xfrm>
            <a:off x="369463" y="6735992"/>
            <a:ext cx="2487319" cy="175889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 name="Grafik 28" descr="gastro.jpg"/>
          <p:cNvPicPr>
            <a:picLocks noChangeAspect="1"/>
          </p:cNvPicPr>
          <p:nvPr/>
        </p:nvPicPr>
        <p:blipFill>
          <a:blip r:embed="rId11" cstate="print"/>
          <a:stretch>
            <a:fillRect/>
          </a:stretch>
        </p:blipFill>
        <p:spPr>
          <a:xfrm>
            <a:off x="3605433" y="6750955"/>
            <a:ext cx="2552775" cy="180518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 name="Grafik 29" descr="2014_Malu-Dreyer_Dieter_Overath_Mainz.jpg"/>
          <p:cNvPicPr>
            <a:picLocks noChangeAspect="1"/>
          </p:cNvPicPr>
          <p:nvPr/>
        </p:nvPicPr>
        <p:blipFill>
          <a:blip r:embed="rId12" cstate="print">
            <a:lum bright="6000" contrast="6000"/>
          </a:blip>
          <a:stretch>
            <a:fillRect/>
          </a:stretch>
        </p:blipFill>
        <p:spPr>
          <a:xfrm>
            <a:off x="7129041" y="6733133"/>
            <a:ext cx="2100786" cy="189775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1" name="Textfeld 30"/>
          <p:cNvSpPr txBox="1"/>
          <p:nvPr/>
        </p:nvSpPr>
        <p:spPr>
          <a:xfrm>
            <a:off x="3672657" y="4572893"/>
            <a:ext cx="8856984" cy="954107"/>
          </a:xfrm>
          <a:prstGeom prst="rect">
            <a:avLst/>
          </a:prstGeom>
          <a:noFill/>
        </p:spPr>
        <p:txBody>
          <a:bodyPr wrap="square" rtlCol="0">
            <a:spAutoFit/>
          </a:bodyPr>
          <a:lstStyle/>
          <a:p>
            <a:r>
              <a:rPr lang="de-DE" sz="5600" b="1" dirty="0" smtClean="0">
                <a:solidFill>
                  <a:srgbClr val="00B9E4"/>
                </a:solidFill>
              </a:rPr>
              <a:t>Mitmachen können alle!</a:t>
            </a:r>
            <a:endParaRPr lang="de-DE" sz="5600" b="1" dirty="0">
              <a:solidFill>
                <a:srgbClr val="00B9E4"/>
              </a:solidFill>
            </a:endParaRPr>
          </a:p>
        </p:txBody>
      </p:sp>
      <p:sp>
        <p:nvSpPr>
          <p:cNvPr id="32" name="Titel 8"/>
          <p:cNvSpPr txBox="1">
            <a:spLocks/>
          </p:cNvSpPr>
          <p:nvPr/>
        </p:nvSpPr>
        <p:spPr>
          <a:xfrm>
            <a:off x="2304505" y="1764581"/>
            <a:ext cx="5256584" cy="64807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500" b="1" i="0" u="none" strike="noStrike" kern="1200" cap="none" spc="0" normalizeH="0" baseline="0" noProof="0" dirty="0">
              <a:ln>
                <a:noFill/>
              </a:ln>
              <a:solidFill>
                <a:schemeClr val="bg1"/>
              </a:solidFill>
              <a:effectLst/>
              <a:uLnTx/>
              <a:uFillTx/>
              <a:latin typeface="+mj-lt"/>
              <a:ea typeface="+mj-ea"/>
              <a:cs typeface="+mj-cs"/>
            </a:endParaRPr>
          </a:p>
        </p:txBody>
      </p:sp>
      <p:sp>
        <p:nvSpPr>
          <p:cNvPr id="33" name="Textfeld 32"/>
          <p:cNvSpPr txBox="1"/>
          <p:nvPr/>
        </p:nvSpPr>
        <p:spPr>
          <a:xfrm>
            <a:off x="648321" y="468437"/>
            <a:ext cx="5904656" cy="630942"/>
          </a:xfrm>
          <a:prstGeom prst="rect">
            <a:avLst/>
          </a:prstGeom>
          <a:noFill/>
        </p:spPr>
        <p:txBody>
          <a:bodyPr wrap="square" rtlCol="0">
            <a:spAutoFit/>
          </a:bodyPr>
          <a:lstStyle/>
          <a:p>
            <a:r>
              <a:rPr lang="de-DE" sz="3500" b="1" dirty="0" smtClean="0">
                <a:solidFill>
                  <a:schemeClr val="bg1"/>
                </a:solidFill>
              </a:rPr>
              <a:t>KAMPAGNEN</a:t>
            </a:r>
            <a:endParaRPr lang="de-DE" sz="3500" b="1" dirty="0">
              <a:solidFill>
                <a:schemeClr val="bg1"/>
              </a:solidFill>
            </a:endParaRPr>
          </a:p>
        </p:txBody>
      </p:sp>
      <p:sp>
        <p:nvSpPr>
          <p:cNvPr id="25" name="Fußzeilenplatzhalter 24"/>
          <p:cNvSpPr>
            <a:spLocks noGrp="1"/>
          </p:cNvSpPr>
          <p:nvPr>
            <p:ph type="ftr" sz="quarter" idx="10"/>
          </p:nvPr>
        </p:nvSpPr>
        <p:spPr/>
        <p:txBody>
          <a:bodyPr/>
          <a:lstStyle/>
          <a:p>
            <a:pPr>
              <a:defRPr/>
            </a:pPr>
            <a:r>
              <a:rPr lang="en-AU" smtClean="0"/>
              <a:t>Fairtrade - HANDEL NEU DENKEN</a:t>
            </a:r>
            <a:endParaRPr lang="en-AU"/>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6408961" y="1799999"/>
            <a:ext cx="5832648" cy="3420965"/>
          </a:xfrm>
        </p:spPr>
        <p:txBody>
          <a:bodyPr/>
          <a:lstStyle/>
          <a:p>
            <a:pPr marL="0" indent="0">
              <a:spcBef>
                <a:spcPts val="0"/>
              </a:spcBef>
              <a:spcAft>
                <a:spcPts val="600"/>
              </a:spcAft>
            </a:pPr>
            <a:r>
              <a:rPr lang="de-DE" dirty="0" smtClean="0"/>
              <a:t>Im September 2015 hat die UN-Vollversammlung 17 Ziele für eine nachhaltige Entwicklung verabschiedet (</a:t>
            </a:r>
            <a:r>
              <a:rPr lang="de-DE" dirty="0" err="1" smtClean="0"/>
              <a:t>SDG´s</a:t>
            </a:r>
            <a:r>
              <a:rPr lang="de-DE" dirty="0" smtClean="0"/>
              <a:t>). Ziel Nr. 1 ist die Armutsbekämpfung.</a:t>
            </a:r>
            <a:endParaRPr lang="de-DE" dirty="0"/>
          </a:p>
        </p:txBody>
      </p:sp>
      <p:sp>
        <p:nvSpPr>
          <p:cNvPr id="2" name="Titel 1"/>
          <p:cNvSpPr>
            <a:spLocks noGrp="1"/>
          </p:cNvSpPr>
          <p:nvPr>
            <p:ph type="ctrTitle"/>
          </p:nvPr>
        </p:nvSpPr>
        <p:spPr/>
        <p:txBody>
          <a:bodyPr/>
          <a:lstStyle/>
          <a:p>
            <a:r>
              <a:rPr lang="de-DE" dirty="0" smtClean="0"/>
              <a:t>Globale Nachhaltigkeitsziele der Vereinten Nationen</a:t>
            </a:r>
            <a:endParaRPr lang="de-DE" dirty="0"/>
          </a:p>
        </p:txBody>
      </p:sp>
      <p:sp>
        <p:nvSpPr>
          <p:cNvPr id="7" name="Textplatzhalter 6"/>
          <p:cNvSpPr>
            <a:spLocks noGrp="1"/>
          </p:cNvSpPr>
          <p:nvPr>
            <p:ph type="body" sz="quarter" idx="17"/>
          </p:nvPr>
        </p:nvSpPr>
        <p:spPr>
          <a:xfrm>
            <a:off x="6480969" y="5364981"/>
            <a:ext cx="6048672" cy="576064"/>
          </a:xfrm>
        </p:spPr>
        <p:txBody>
          <a:bodyPr/>
          <a:lstStyle/>
          <a:p>
            <a:pPr marL="0" indent="0"/>
            <a:r>
              <a:rPr lang="de-DE" dirty="0" smtClean="0"/>
              <a:t>Anspruch an Fairtrade</a:t>
            </a:r>
            <a:endParaRPr lang="de-DE" dirty="0"/>
          </a:p>
        </p:txBody>
      </p:sp>
      <p:sp>
        <p:nvSpPr>
          <p:cNvPr id="8" name="Textplatzhalter 7"/>
          <p:cNvSpPr>
            <a:spLocks noGrp="1"/>
          </p:cNvSpPr>
          <p:nvPr>
            <p:ph type="body" sz="quarter" idx="18"/>
          </p:nvPr>
        </p:nvSpPr>
        <p:spPr/>
        <p:txBody>
          <a:bodyPr/>
          <a:lstStyle/>
          <a:p>
            <a:pPr marL="0" indent="0"/>
            <a:r>
              <a:rPr lang="de-DE" dirty="0" smtClean="0"/>
              <a:t>Fairtrade hat 25 Jahre Erfahrung  bei der Förderung einer nachhaltigen Wirtschaftsweise. Deshalb bietet es sich an als wichtiger Baustein zur Erreichung der </a:t>
            </a:r>
            <a:r>
              <a:rPr lang="de-DE" dirty="0" err="1" smtClean="0"/>
              <a:t>SDG´s</a:t>
            </a:r>
            <a:r>
              <a:rPr lang="de-DE" dirty="0" smtClean="0"/>
              <a:t>.</a:t>
            </a:r>
          </a:p>
          <a:p>
            <a:pPr>
              <a:buFontTx/>
              <a:buChar char="-"/>
            </a:pPr>
            <a:endParaRPr lang="de-DE" dirty="0"/>
          </a:p>
        </p:txBody>
      </p:sp>
      <p:pic>
        <p:nvPicPr>
          <p:cNvPr id="10" name="Bildplatzhalter 9"/>
          <p:cNvPicPr>
            <a:picLocks noGrp="1" noChangeAspect="1"/>
          </p:cNvPicPr>
          <p:nvPr>
            <p:ph type="pic" sz="quarter" idx="16"/>
          </p:nvPr>
        </p:nvPicPr>
        <p:blipFill>
          <a:blip r:embed="rId3" cstate="print">
            <a:extLst>
              <a:ext uri="{28A0092B-C50C-407E-A947-70E740481C1C}">
                <a14:useLocalDpi xmlns:a14="http://schemas.microsoft.com/office/drawing/2010/main" xmlns="" val="0"/>
              </a:ext>
            </a:extLst>
          </a:blip>
          <a:srcRect l="12793" r="12793"/>
          <a:stretch>
            <a:fillRect/>
          </a:stretch>
        </p:blipFill>
        <p:spPr>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648321" y="540445"/>
            <a:ext cx="10512878" cy="648072"/>
          </a:xfrm>
        </p:spPr>
        <p:txBody>
          <a:bodyPr/>
          <a:lstStyle/>
          <a:p>
            <a:r>
              <a:rPr lang="de-DE" dirty="0" smtClean="0"/>
              <a:t>KAMPAGNEN</a:t>
            </a:r>
            <a:endParaRPr lang="de-DE" dirty="0"/>
          </a:p>
        </p:txBody>
      </p:sp>
      <p:sp>
        <p:nvSpPr>
          <p:cNvPr id="10" name="Textplatzhalter 9"/>
          <p:cNvSpPr>
            <a:spLocks noGrp="1"/>
          </p:cNvSpPr>
          <p:nvPr>
            <p:ph type="body" sz="quarter" idx="10"/>
          </p:nvPr>
        </p:nvSpPr>
        <p:spPr/>
        <p:txBody>
          <a:bodyPr/>
          <a:lstStyle/>
          <a:p>
            <a:r>
              <a:rPr lang="de-DE" dirty="0" smtClean="0"/>
              <a:t>AKTIV WERDEN!</a:t>
            </a:r>
            <a:endParaRPr lang="de-DE" dirty="0"/>
          </a:p>
        </p:txBody>
      </p:sp>
      <p:sp>
        <p:nvSpPr>
          <p:cNvPr id="11" name="Textplatzhalter 10"/>
          <p:cNvSpPr>
            <a:spLocks noGrp="1"/>
          </p:cNvSpPr>
          <p:nvPr>
            <p:ph type="body" sz="quarter" idx="11"/>
          </p:nvPr>
        </p:nvSpPr>
        <p:spPr/>
        <p:txBody>
          <a:bodyPr/>
          <a:lstStyle/>
          <a:p>
            <a:r>
              <a:rPr lang="de-DE" dirty="0" smtClean="0"/>
              <a:t>Fairtrade unterstützt Ihr Engagement auf vielfältige Weise:</a:t>
            </a:r>
            <a:endParaRPr lang="de-DE" dirty="0"/>
          </a:p>
        </p:txBody>
      </p:sp>
      <p:sp>
        <p:nvSpPr>
          <p:cNvPr id="12" name="Textplatzhalter 11"/>
          <p:cNvSpPr>
            <a:spLocks noGrp="1"/>
          </p:cNvSpPr>
          <p:nvPr>
            <p:ph type="body" sz="quarter" idx="12"/>
          </p:nvPr>
        </p:nvSpPr>
        <p:spPr/>
        <p:txBody>
          <a:bodyPr/>
          <a:lstStyle/>
          <a:p>
            <a:r>
              <a:rPr lang="de-DE" dirty="0" smtClean="0"/>
              <a:t>Informations- und Werbematerialien</a:t>
            </a:r>
          </a:p>
          <a:p>
            <a:r>
              <a:rPr lang="de-DE" dirty="0" smtClean="0"/>
              <a:t>Vermittlung einer Referentin/eines Referenten </a:t>
            </a:r>
          </a:p>
          <a:p>
            <a:r>
              <a:rPr lang="de-DE" dirty="0" smtClean="0"/>
              <a:t>Verkostungsaktionen mit Fairtrade-Produkten</a:t>
            </a:r>
          </a:p>
          <a:p>
            <a:endParaRPr lang="de-DE" dirty="0" smtClean="0"/>
          </a:p>
          <a:p>
            <a:pPr>
              <a:buNone/>
            </a:pPr>
            <a:r>
              <a:rPr lang="de-DE" dirty="0" smtClean="0"/>
              <a:t>Alle Informationen finden Sie hier:</a:t>
            </a:r>
          </a:p>
          <a:p>
            <a:pPr>
              <a:buNone/>
            </a:pPr>
            <a:r>
              <a:rPr lang="de-DE" sz="5600" b="1" dirty="0" smtClean="0">
                <a:solidFill>
                  <a:srgbClr val="BED600"/>
                </a:solidFill>
              </a:rPr>
              <a:t>www.fairtrade-deutschland.de</a:t>
            </a:r>
            <a:endParaRPr lang="de-DE" sz="5600" b="1" dirty="0">
              <a:solidFill>
                <a:srgbClr val="BED600"/>
              </a:solidFill>
            </a:endParaRPr>
          </a:p>
        </p:txBody>
      </p:sp>
      <p:sp>
        <p:nvSpPr>
          <p:cNvPr id="8" name="Foliennummernplatzhalter 7"/>
          <p:cNvSpPr>
            <a:spLocks noGrp="1"/>
          </p:cNvSpPr>
          <p:nvPr>
            <p:ph type="sldNum" sz="quarter" idx="14"/>
          </p:nvPr>
        </p:nvSpPr>
        <p:spPr/>
        <p:txBody>
          <a:bodyPr/>
          <a:lstStyle/>
          <a:p>
            <a:fld id="{9E5BBBCA-82F5-469F-983F-0225BAAAFE5F}" type="slidenum">
              <a:rPr lang="de-DE" smtClean="0"/>
              <a:pPr/>
              <a:t>50</a:t>
            </a:fld>
            <a:endParaRPr lang="de-DE"/>
          </a:p>
        </p:txBody>
      </p:sp>
      <p:sp>
        <p:nvSpPr>
          <p:cNvPr id="13" name="Fußzeilenplatzhalter 12"/>
          <p:cNvSpPr>
            <a:spLocks noGrp="1"/>
          </p:cNvSpPr>
          <p:nvPr>
            <p:ph type="ftr" sz="quarter" idx="15"/>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Textplatzhalter 2"/>
          <p:cNvSpPr>
            <a:spLocks noGrp="1"/>
          </p:cNvSpPr>
          <p:nvPr>
            <p:ph type="body" sz="quarter" idx="10"/>
          </p:nvPr>
        </p:nvSpPr>
        <p:spPr/>
        <p:txBody>
          <a:bodyPr/>
          <a:lstStyle/>
          <a:p>
            <a:endParaRPr lang="de-DE" dirty="0"/>
          </a:p>
        </p:txBody>
      </p:sp>
      <p:sp>
        <p:nvSpPr>
          <p:cNvPr id="4" name="Textplatzhalter 3"/>
          <p:cNvSpPr>
            <a:spLocks noGrp="1"/>
          </p:cNvSpPr>
          <p:nvPr>
            <p:ph type="body" sz="quarter" idx="11"/>
          </p:nvPr>
        </p:nvSpPr>
        <p:spPr/>
        <p:txBody>
          <a:bodyPr/>
          <a:lstStyle/>
          <a:p>
            <a:r>
              <a:rPr lang="de-DE" dirty="0" smtClean="0"/>
              <a:t>Herausforderung</a:t>
            </a:r>
            <a:endParaRPr lang="de-DE" dirty="0"/>
          </a:p>
        </p:txBody>
      </p:sp>
      <p:sp>
        <p:nvSpPr>
          <p:cNvPr id="7" name="Foliennummernplatzhalter 6"/>
          <p:cNvSpPr>
            <a:spLocks noGrp="1"/>
          </p:cNvSpPr>
          <p:nvPr>
            <p:ph type="sldNum" sz="quarter" idx="13"/>
          </p:nvPr>
        </p:nvSpPr>
        <p:spPr/>
        <p:txBody>
          <a:bodyPr/>
          <a:lstStyle/>
          <a:p>
            <a:fld id="{25E652D8-9D9C-46FF-8662-7FD6CB2ABFAD}" type="slidenum">
              <a:rPr lang="de-DE" smtClean="0"/>
              <a:pPr/>
              <a:t>51</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500" b="1" dirty="0" smtClean="0">
                <a:solidFill>
                  <a:schemeClr val="bg1"/>
                </a:solidFill>
                <a:latin typeface="Calibri" panose="020F0502020204030204" pitchFamily="34" charset="0"/>
              </a:rPr>
              <a:t>DAS DILEMMA</a:t>
            </a:r>
            <a:endParaRPr lang="de-CH" sz="3500" dirty="0">
              <a:solidFill>
                <a:schemeClr val="bg1"/>
              </a:solidFill>
            </a:endParaRPr>
          </a:p>
        </p:txBody>
      </p:sp>
      <p:grpSp>
        <p:nvGrpSpPr>
          <p:cNvPr id="5" name="Gruppieren 5"/>
          <p:cNvGrpSpPr/>
          <p:nvPr/>
        </p:nvGrpSpPr>
        <p:grpSpPr>
          <a:xfrm>
            <a:off x="0" y="4212853"/>
            <a:ext cx="3546251" cy="3672408"/>
            <a:chOff x="2358708" y="972319"/>
            <a:chExt cx="2754137" cy="778695"/>
          </a:xfrm>
          <a:solidFill>
            <a:srgbClr val="00B9E4"/>
          </a:solidFill>
        </p:grpSpPr>
        <p:sp>
          <p:nvSpPr>
            <p:cNvPr id="7" name="Abgerundetes Rechteck 6"/>
            <p:cNvSpPr/>
            <p:nvPr/>
          </p:nvSpPr>
          <p:spPr>
            <a:xfrm>
              <a:off x="2358708" y="972319"/>
              <a:ext cx="2754137" cy="7786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bgerundetes Rechteck 4"/>
            <p:cNvSpPr/>
            <p:nvPr/>
          </p:nvSpPr>
          <p:spPr>
            <a:xfrm>
              <a:off x="2511640" y="1051298"/>
              <a:ext cx="2448273" cy="6207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de-CH" sz="2000" b="1" kern="1200" dirty="0" smtClean="0"/>
                <a:t>Idealisierte </a:t>
              </a:r>
              <a:r>
                <a:rPr lang="de-CH" sz="2000" b="1" dirty="0" smtClean="0"/>
                <a:t>Vorstellungen in Konsumentenländern und daraus abgeleitete  </a:t>
              </a:r>
              <a:r>
                <a:rPr lang="de-CH" sz="2000" b="1" kern="1200" dirty="0" smtClean="0"/>
                <a:t>Ansprüche an den fairen Handel</a:t>
              </a:r>
              <a:endParaRPr lang="de-CH" sz="2000" b="1" kern="1200" dirty="0"/>
            </a:p>
          </p:txBody>
        </p:sp>
      </p:grpSp>
      <p:grpSp>
        <p:nvGrpSpPr>
          <p:cNvPr id="6" name="Gruppieren 8"/>
          <p:cNvGrpSpPr/>
          <p:nvPr/>
        </p:nvGrpSpPr>
        <p:grpSpPr>
          <a:xfrm>
            <a:off x="9415938" y="4140845"/>
            <a:ext cx="3546000" cy="3528392"/>
            <a:chOff x="2358708" y="972319"/>
            <a:chExt cx="2754137" cy="778695"/>
          </a:xfrm>
          <a:solidFill>
            <a:srgbClr val="00B9E4"/>
          </a:solidFill>
        </p:grpSpPr>
        <p:sp>
          <p:nvSpPr>
            <p:cNvPr id="10" name="Abgerundetes Rechteck 9"/>
            <p:cNvSpPr/>
            <p:nvPr/>
          </p:nvSpPr>
          <p:spPr>
            <a:xfrm>
              <a:off x="2358708" y="972319"/>
              <a:ext cx="2754137" cy="7786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Abgerundetes Rechteck 4"/>
            <p:cNvSpPr/>
            <p:nvPr/>
          </p:nvSpPr>
          <p:spPr>
            <a:xfrm>
              <a:off x="2511640" y="1051298"/>
              <a:ext cx="2448273" cy="6207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de-CH" sz="2000" b="1" kern="1200" dirty="0" smtClean="0"/>
                <a:t>Realität der Produzenten in Entwicklungsländern, die große Mengen ihrer Produkte verkaufen müssen, damit eine Wirkung auf die Verbesserung der Lebensbedingungen spürbar  wird.  </a:t>
              </a:r>
              <a:endParaRPr lang="de-CH" sz="2000" b="1" kern="1200" dirty="0"/>
            </a:p>
          </p:txBody>
        </p:sp>
      </p:grpSp>
      <p:sp>
        <p:nvSpPr>
          <p:cNvPr id="25" name="Inhaltsplatzhalter 12"/>
          <p:cNvSpPr>
            <a:spLocks noGrp="1"/>
          </p:cNvSpPr>
          <p:nvPr>
            <p:ph idx="4294967295"/>
          </p:nvPr>
        </p:nvSpPr>
        <p:spPr>
          <a:xfrm>
            <a:off x="576313" y="2844701"/>
            <a:ext cx="11880504" cy="432000"/>
          </a:xfrm>
          <a:prstGeom prst="rect">
            <a:avLst/>
          </a:prstGeom>
        </p:spPr>
        <p:txBody>
          <a:bodyPr/>
          <a:lstStyle/>
          <a:p>
            <a:pPr lvl="1">
              <a:buNone/>
            </a:pPr>
            <a:r>
              <a:rPr lang="de-DE" b="1" dirty="0" smtClean="0">
                <a:latin typeface="Calibri" panose="020F0502020204030204" pitchFamily="34" charset="0"/>
              </a:rPr>
              <a:t>ERWARTUNGEN </a:t>
            </a:r>
            <a:r>
              <a:rPr lang="de-DE" b="1" dirty="0">
                <a:latin typeface="Calibri" panose="020F0502020204030204" pitchFamily="34" charset="0"/>
              </a:rPr>
              <a:t>DER KONSUMENTEN </a:t>
            </a:r>
            <a:r>
              <a:rPr lang="de-DE" b="1" dirty="0" smtClean="0">
                <a:latin typeface="Calibri" panose="020F0502020204030204" pitchFamily="34" charset="0"/>
              </a:rPr>
              <a:t>versus </a:t>
            </a:r>
            <a:r>
              <a:rPr lang="de-DE" b="1" dirty="0">
                <a:latin typeface="Calibri" panose="020F0502020204030204" pitchFamily="34" charset="0"/>
              </a:rPr>
              <a:t>PRODUZENTENBEDÜRFNISSE</a:t>
            </a:r>
          </a:p>
        </p:txBody>
      </p:sp>
      <p:pic>
        <p:nvPicPr>
          <p:cNvPr id="31746" name="Picture 2" descr="https://resources.fairtrade.net/filestore/1/2/7/4/9_4798fecfd22948c/12749scr_ecea3991ad76e4a.jpg?v=2013-07-04+14%3A01%3A25"/>
          <p:cNvPicPr>
            <a:picLocks noChangeAspect="1" noChangeArrowheads="1"/>
          </p:cNvPicPr>
          <p:nvPr/>
        </p:nvPicPr>
        <p:blipFill>
          <a:blip r:embed="rId3" cstate="print"/>
          <a:srcRect/>
          <a:stretch>
            <a:fillRect/>
          </a:stretch>
        </p:blipFill>
        <p:spPr bwMode="auto">
          <a:xfrm>
            <a:off x="6624985" y="4284861"/>
            <a:ext cx="2449712" cy="3528392"/>
          </a:xfrm>
          <a:prstGeom prst="rect">
            <a:avLst/>
          </a:prstGeom>
          <a:noFill/>
        </p:spPr>
      </p:pic>
      <p:pic>
        <p:nvPicPr>
          <p:cNvPr id="31748" name="Picture 4" descr="https://resources.fairtrade.net/filestore/2/3/4/7/2_518030f9cb61675/23472scr_97fd79827d24a8a.jpg?v=2016-08-10+13%3A24%3A40"/>
          <p:cNvPicPr>
            <a:picLocks noChangeAspect="1" noChangeArrowheads="1"/>
          </p:cNvPicPr>
          <p:nvPr/>
        </p:nvPicPr>
        <p:blipFill>
          <a:blip r:embed="rId4" cstate="print"/>
          <a:srcRect/>
          <a:stretch>
            <a:fillRect/>
          </a:stretch>
        </p:blipFill>
        <p:spPr bwMode="auto">
          <a:xfrm>
            <a:off x="3816673" y="4428877"/>
            <a:ext cx="2448272" cy="3384376"/>
          </a:xfrm>
          <a:prstGeom prst="rect">
            <a:avLst/>
          </a:prstGeom>
          <a:noFill/>
        </p:spPr>
      </p:pic>
      <p:sp>
        <p:nvSpPr>
          <p:cNvPr id="14" name="Foliennummernplatzhalter 13"/>
          <p:cNvSpPr>
            <a:spLocks noGrp="1"/>
          </p:cNvSpPr>
          <p:nvPr>
            <p:ph type="sldNum" sz="quarter" idx="12"/>
          </p:nvPr>
        </p:nvSpPr>
        <p:spPr/>
        <p:txBody>
          <a:bodyPr/>
          <a:lstStyle/>
          <a:p>
            <a:fld id="{A6C2DDF6-B0EC-4A24-BA34-C2A4F1DC8882}" type="slidenum">
              <a:rPr lang="de-DE" smtClean="0"/>
              <a:pPr/>
              <a:t>52</a:t>
            </a:fld>
            <a:endParaRPr lang="de-DE"/>
          </a:p>
        </p:txBody>
      </p:sp>
      <p:sp>
        <p:nvSpPr>
          <p:cNvPr id="15" name="Fußzeilenplatzhalter 14"/>
          <p:cNvSpPr>
            <a:spLocks noGrp="1"/>
          </p:cNvSpPr>
          <p:nvPr>
            <p:ph type="ftr" sz="quarter" idx="11"/>
          </p:nvPr>
        </p:nvSpPr>
        <p:spPr/>
        <p:txBody>
          <a:bodyPr/>
          <a:lstStyle/>
          <a:p>
            <a:r>
              <a:rPr lang="de-CH" smtClean="0"/>
              <a:t>Fairtrade - HANDEL NEU DENKEN</a:t>
            </a:r>
            <a:endParaRPr lang="de-DE"/>
          </a:p>
        </p:txBody>
      </p:sp>
    </p:spTree>
    <p:extLst>
      <p:ext uri="{BB962C8B-B14F-4D97-AF65-F5344CB8AC3E}">
        <p14:creationId xmlns:p14="http://schemas.microsoft.com/office/powerpoint/2010/main" xmlns="" val="7133298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avex5\RoamingProfiles_USER\md\Desktop\4832lpr.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a:stretch/>
        </p:blipFill>
        <p:spPr bwMode="auto">
          <a:xfrm flipH="1">
            <a:off x="249" y="1400471"/>
            <a:ext cx="12963600" cy="770892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platzhalter 4"/>
          <p:cNvSpPr>
            <a:spLocks noGrp="1"/>
          </p:cNvSpPr>
          <p:nvPr>
            <p:ph type="body" sz="quarter" idx="11"/>
          </p:nvPr>
        </p:nvSpPr>
        <p:spPr/>
        <p:txBody>
          <a:bodyPr/>
          <a:lstStyle/>
          <a:p>
            <a:r>
              <a:rPr lang="de-DE" dirty="0" smtClean="0"/>
              <a:t>Handel auf Augenhöhe für alle Marktteilnehmer ist kein Zustand, sondern ein stetiger Entwicklungs- und Dialogprozess</a:t>
            </a:r>
          </a:p>
          <a:p>
            <a:endParaRPr lang="de-DE" dirty="0"/>
          </a:p>
        </p:txBody>
      </p:sp>
      <p:sp>
        <p:nvSpPr>
          <p:cNvPr id="8" name="Foliennummernplatzhalter 7"/>
          <p:cNvSpPr>
            <a:spLocks noGrp="1"/>
          </p:cNvSpPr>
          <p:nvPr>
            <p:ph type="sldNum" sz="quarter" idx="13"/>
          </p:nvPr>
        </p:nvSpPr>
        <p:spPr/>
        <p:txBody>
          <a:bodyPr/>
          <a:lstStyle/>
          <a:p>
            <a:fld id="{25E652D8-9D9C-46FF-8662-7FD6CB2ABFAD}" type="slidenum">
              <a:rPr lang="de-DE" smtClean="0"/>
              <a:pPr/>
              <a:t>53</a:t>
            </a:fld>
            <a:endParaRPr lang="de-DE"/>
          </a:p>
        </p:txBody>
      </p:sp>
      <p:sp>
        <p:nvSpPr>
          <p:cNvPr id="9" name="Fußzeilenplatzhalter 8"/>
          <p:cNvSpPr>
            <a:spLocks noGrp="1"/>
          </p:cNvSpPr>
          <p:nvPr>
            <p:ph type="ftr" sz="quarter" idx="14"/>
          </p:nvPr>
        </p:nvSpPr>
        <p:spPr/>
        <p:txBody>
          <a:bodyPr/>
          <a:lstStyle/>
          <a:p>
            <a:r>
              <a:rPr lang="de-DE" smtClean="0"/>
              <a:t>Fairtrade - HANDEL NEU DENKEN</a:t>
            </a:r>
            <a:endParaRPr lang="de-DE"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4" name="Textfeld 3"/>
          <p:cNvSpPr txBox="1"/>
          <p:nvPr/>
        </p:nvSpPr>
        <p:spPr>
          <a:xfrm>
            <a:off x="1152377" y="3420765"/>
            <a:ext cx="10441160" cy="2092881"/>
          </a:xfrm>
          <a:prstGeom prst="rect">
            <a:avLst/>
          </a:prstGeom>
          <a:noFill/>
        </p:spPr>
        <p:txBody>
          <a:bodyPr wrap="square" rtlCol="0">
            <a:spAutoFit/>
          </a:bodyPr>
          <a:lstStyle/>
          <a:p>
            <a:r>
              <a:rPr lang="de-DE" sz="6500" b="1" dirty="0" smtClean="0">
                <a:solidFill>
                  <a:srgbClr val="00B0F0"/>
                </a:solidFill>
              </a:rPr>
              <a:t>Danke für Ihre Aufmerksamkeit!</a:t>
            </a:r>
            <a:endParaRPr lang="de-DE" sz="6500" b="1" dirty="0">
              <a:solidFill>
                <a:srgbClr val="00B0F0"/>
              </a:solidFill>
            </a:endParaRPr>
          </a:p>
        </p:txBody>
      </p:sp>
      <p:sp>
        <p:nvSpPr>
          <p:cNvPr id="6" name="Foliennummernplatzhalter 5"/>
          <p:cNvSpPr>
            <a:spLocks noGrp="1"/>
          </p:cNvSpPr>
          <p:nvPr>
            <p:ph type="sldNum" sz="quarter" idx="11"/>
          </p:nvPr>
        </p:nvSpPr>
        <p:spPr/>
        <p:txBody>
          <a:bodyPr/>
          <a:lstStyle/>
          <a:p>
            <a:fld id="{9E5BBBCA-82F5-469F-983F-0225BAAAFE5F}" type="slidenum">
              <a:rPr lang="de-DE" smtClean="0"/>
              <a:pPr/>
              <a:t>54</a:t>
            </a:fld>
            <a:endParaRPr lang="de-DE"/>
          </a:p>
        </p:txBody>
      </p:sp>
      <p:sp>
        <p:nvSpPr>
          <p:cNvPr id="7" name="Fußzeilenplatzhalter 6"/>
          <p:cNvSpPr>
            <a:spLocks noGrp="1"/>
          </p:cNvSpPr>
          <p:nvPr>
            <p:ph type="ftr" sz="quarter" idx="12"/>
          </p:nvPr>
        </p:nvSpPr>
        <p:spPr/>
        <p:txBody>
          <a:bodyPr/>
          <a:lstStyle/>
          <a:p>
            <a:r>
              <a:rPr lang="de-DE" smtClean="0"/>
              <a:t>Fairtrade - HANDEL NEU DENKEN</a:t>
            </a:r>
            <a:endParaRPr lang="de-D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own Arrow 14"/>
          <p:cNvSpPr>
            <a:spLocks noChangeArrowheads="1"/>
          </p:cNvSpPr>
          <p:nvPr/>
        </p:nvSpPr>
        <p:spPr bwMode="auto">
          <a:xfrm rot="4891472">
            <a:off x="5321378" y="3719024"/>
            <a:ext cx="431266" cy="1742211"/>
          </a:xfrm>
          <a:prstGeom prst="downArrow">
            <a:avLst>
              <a:gd name="adj1" fmla="val 42213"/>
              <a:gd name="adj2" fmla="val 50630"/>
            </a:avLst>
          </a:prstGeom>
          <a:solidFill>
            <a:schemeClr val="bg2">
              <a:lumMod val="60000"/>
              <a:lumOff val="40000"/>
            </a:schemeClr>
          </a:solidFill>
          <a:ln w="9525">
            <a:solidFill>
              <a:schemeClr val="tx1"/>
            </a:solidFill>
            <a:round/>
            <a:headEnd/>
            <a:tailEnd/>
          </a:ln>
        </p:spPr>
        <p:txBody>
          <a:bodyPr lIns="129503" tIns="64751" rIns="129503" bIns="64751"/>
          <a:lstStyle/>
          <a:p>
            <a:pPr>
              <a:defRPr/>
            </a:pPr>
            <a:endParaRPr lang="en-GB"/>
          </a:p>
        </p:txBody>
      </p:sp>
      <p:sp>
        <p:nvSpPr>
          <p:cNvPr id="45" name="Down Arrow 14"/>
          <p:cNvSpPr>
            <a:spLocks noChangeArrowheads="1"/>
          </p:cNvSpPr>
          <p:nvPr/>
        </p:nvSpPr>
        <p:spPr bwMode="auto">
          <a:xfrm rot="6252466">
            <a:off x="5325391" y="1758639"/>
            <a:ext cx="431261" cy="1742211"/>
          </a:xfrm>
          <a:prstGeom prst="downArrow">
            <a:avLst>
              <a:gd name="adj1" fmla="val 42213"/>
              <a:gd name="adj2" fmla="val 50630"/>
            </a:avLst>
          </a:prstGeom>
          <a:solidFill>
            <a:schemeClr val="bg2">
              <a:lumMod val="60000"/>
              <a:lumOff val="40000"/>
            </a:schemeClr>
          </a:solidFill>
          <a:ln w="9525">
            <a:solidFill>
              <a:schemeClr val="tx1"/>
            </a:solidFill>
            <a:round/>
            <a:headEnd/>
            <a:tailEnd/>
          </a:ln>
        </p:spPr>
        <p:txBody>
          <a:bodyPr lIns="129503" tIns="64751" rIns="129503" bIns="64751"/>
          <a:lstStyle/>
          <a:p>
            <a:pPr>
              <a:defRPr/>
            </a:pPr>
            <a:endParaRPr lang="en-GB"/>
          </a:p>
        </p:txBody>
      </p:sp>
      <p:sp>
        <p:nvSpPr>
          <p:cNvPr id="46" name="Down Arrow 14"/>
          <p:cNvSpPr>
            <a:spLocks noChangeArrowheads="1"/>
          </p:cNvSpPr>
          <p:nvPr/>
        </p:nvSpPr>
        <p:spPr bwMode="auto">
          <a:xfrm rot="6252466">
            <a:off x="5326379" y="4616055"/>
            <a:ext cx="431266" cy="1744252"/>
          </a:xfrm>
          <a:prstGeom prst="downArrow">
            <a:avLst>
              <a:gd name="adj1" fmla="val 42213"/>
              <a:gd name="adj2" fmla="val 50630"/>
            </a:avLst>
          </a:prstGeom>
          <a:solidFill>
            <a:schemeClr val="bg2">
              <a:lumMod val="60000"/>
              <a:lumOff val="40000"/>
            </a:schemeClr>
          </a:solidFill>
          <a:ln w="9525">
            <a:solidFill>
              <a:schemeClr val="tx1"/>
            </a:solidFill>
            <a:round/>
            <a:headEnd/>
            <a:tailEnd/>
          </a:ln>
        </p:spPr>
        <p:txBody>
          <a:bodyPr lIns="129503" tIns="64751" rIns="129503" bIns="64751"/>
          <a:lstStyle/>
          <a:p>
            <a:pPr>
              <a:defRPr/>
            </a:pPr>
            <a:endParaRPr lang="en-GB"/>
          </a:p>
        </p:txBody>
      </p:sp>
      <p:sp>
        <p:nvSpPr>
          <p:cNvPr id="47" name="Down Arrow 14"/>
          <p:cNvSpPr>
            <a:spLocks noChangeArrowheads="1"/>
          </p:cNvSpPr>
          <p:nvPr/>
        </p:nvSpPr>
        <p:spPr bwMode="auto">
          <a:xfrm rot="4956871">
            <a:off x="5421676" y="6459283"/>
            <a:ext cx="431266" cy="1742211"/>
          </a:xfrm>
          <a:prstGeom prst="downArrow">
            <a:avLst>
              <a:gd name="adj1" fmla="val 42213"/>
              <a:gd name="adj2" fmla="val 50630"/>
            </a:avLst>
          </a:prstGeom>
          <a:solidFill>
            <a:schemeClr val="bg2">
              <a:lumMod val="60000"/>
              <a:lumOff val="40000"/>
            </a:schemeClr>
          </a:solidFill>
          <a:ln w="9525">
            <a:solidFill>
              <a:schemeClr val="tx1"/>
            </a:solidFill>
            <a:round/>
            <a:headEnd/>
            <a:tailEnd/>
          </a:ln>
        </p:spPr>
        <p:txBody>
          <a:bodyPr lIns="129503" tIns="64751" rIns="129503" bIns="64751"/>
          <a:lstStyle/>
          <a:p>
            <a:pPr>
              <a:defRPr/>
            </a:pPr>
            <a:endParaRPr lang="en-GB"/>
          </a:p>
        </p:txBody>
      </p:sp>
      <p:sp>
        <p:nvSpPr>
          <p:cNvPr id="48" name="Textfeld 17"/>
          <p:cNvSpPr txBox="1">
            <a:spLocks noChangeArrowheads="1"/>
          </p:cNvSpPr>
          <p:nvPr/>
        </p:nvSpPr>
        <p:spPr bwMode="auto">
          <a:xfrm>
            <a:off x="6787191" y="2308976"/>
            <a:ext cx="5726482" cy="869546"/>
          </a:xfrm>
          <a:prstGeom prst="rect">
            <a:avLst/>
          </a:prstGeom>
          <a:noFill/>
          <a:ln w="9525">
            <a:noFill/>
            <a:miter lim="800000"/>
            <a:headEnd/>
            <a:tailEnd/>
          </a:ln>
        </p:spPr>
        <p:txBody>
          <a:bodyPr wrap="square" lIns="129616" tIns="64808" rIns="129616" bIns="64808">
            <a:spAutoFit/>
          </a:bodyPr>
          <a:lstStyle/>
          <a:p>
            <a:r>
              <a:rPr lang="de-DE" sz="2800" b="1" dirty="0">
                <a:solidFill>
                  <a:srgbClr val="BED600"/>
                </a:solidFill>
              </a:rPr>
              <a:t>5,5 </a:t>
            </a:r>
            <a:r>
              <a:rPr lang="de-DE" sz="2800" b="1" dirty="0" err="1">
                <a:solidFill>
                  <a:srgbClr val="BED600"/>
                </a:solidFill>
              </a:rPr>
              <a:t>Mio</a:t>
            </a:r>
            <a:r>
              <a:rPr lang="de-DE" sz="2800" b="1" dirty="0">
                <a:solidFill>
                  <a:srgbClr val="BED600"/>
                </a:solidFill>
              </a:rPr>
              <a:t> Kleinbauern </a:t>
            </a:r>
          </a:p>
          <a:p>
            <a:r>
              <a:rPr lang="de-DE" sz="2000" dirty="0"/>
              <a:t>produzieren 90% der Kakao-Ernte</a:t>
            </a:r>
          </a:p>
        </p:txBody>
      </p:sp>
      <p:sp>
        <p:nvSpPr>
          <p:cNvPr id="49" name="Textfeld 18"/>
          <p:cNvSpPr txBox="1">
            <a:spLocks noChangeArrowheads="1"/>
          </p:cNvSpPr>
          <p:nvPr/>
        </p:nvSpPr>
        <p:spPr bwMode="auto">
          <a:xfrm>
            <a:off x="6787191" y="4044302"/>
            <a:ext cx="5724458" cy="869546"/>
          </a:xfrm>
          <a:prstGeom prst="rect">
            <a:avLst/>
          </a:prstGeom>
          <a:noFill/>
          <a:ln w="9525">
            <a:noFill/>
            <a:miter lim="800000"/>
            <a:headEnd/>
            <a:tailEnd/>
          </a:ln>
        </p:spPr>
        <p:txBody>
          <a:bodyPr wrap="square" lIns="129616" tIns="64808" rIns="129616" bIns="64808">
            <a:spAutoFit/>
          </a:bodyPr>
          <a:lstStyle/>
          <a:p>
            <a:r>
              <a:rPr lang="de-DE" sz="2800" b="1" dirty="0">
                <a:solidFill>
                  <a:srgbClr val="BED600"/>
                </a:solidFill>
              </a:rPr>
              <a:t>3 Unternehmen </a:t>
            </a:r>
          </a:p>
          <a:p>
            <a:r>
              <a:rPr lang="de-DE" sz="2000" dirty="0"/>
              <a:t>verarbeiten 40% der Ernte</a:t>
            </a:r>
          </a:p>
        </p:txBody>
      </p:sp>
      <p:sp>
        <p:nvSpPr>
          <p:cNvPr id="50" name="Textfeld 19"/>
          <p:cNvSpPr txBox="1">
            <a:spLocks noChangeArrowheads="1"/>
          </p:cNvSpPr>
          <p:nvPr/>
        </p:nvSpPr>
        <p:spPr bwMode="auto">
          <a:xfrm>
            <a:off x="6787191" y="5371316"/>
            <a:ext cx="5726483" cy="869546"/>
          </a:xfrm>
          <a:prstGeom prst="rect">
            <a:avLst/>
          </a:prstGeom>
          <a:noFill/>
          <a:ln w="9525">
            <a:noFill/>
            <a:miter lim="800000"/>
            <a:headEnd/>
            <a:tailEnd/>
          </a:ln>
        </p:spPr>
        <p:txBody>
          <a:bodyPr wrap="square" lIns="129616" tIns="64808" rIns="129616" bIns="64808">
            <a:spAutoFit/>
          </a:bodyPr>
          <a:lstStyle/>
          <a:p>
            <a:r>
              <a:rPr lang="de-DE" sz="2800" b="1" dirty="0">
                <a:solidFill>
                  <a:srgbClr val="BED600"/>
                </a:solidFill>
              </a:rPr>
              <a:t>5 Unternehmen </a:t>
            </a:r>
          </a:p>
          <a:p>
            <a:r>
              <a:rPr lang="de-DE" sz="2000" dirty="0"/>
              <a:t>kontrollieren 57% </a:t>
            </a:r>
            <a:r>
              <a:rPr lang="de-DE" sz="2000" dirty="0" smtClean="0"/>
              <a:t>der Schokoladenverkäufe</a:t>
            </a:r>
            <a:endParaRPr lang="de-DE" sz="2000" dirty="0"/>
          </a:p>
        </p:txBody>
      </p:sp>
      <p:sp>
        <p:nvSpPr>
          <p:cNvPr id="51" name="Textfeld 20"/>
          <p:cNvSpPr txBox="1">
            <a:spLocks noChangeArrowheads="1"/>
          </p:cNvSpPr>
          <p:nvPr/>
        </p:nvSpPr>
        <p:spPr bwMode="auto">
          <a:xfrm>
            <a:off x="6787191" y="7004564"/>
            <a:ext cx="5724458" cy="869546"/>
          </a:xfrm>
          <a:prstGeom prst="rect">
            <a:avLst/>
          </a:prstGeom>
          <a:noFill/>
          <a:ln w="9525">
            <a:noFill/>
            <a:miter lim="800000"/>
            <a:headEnd/>
            <a:tailEnd/>
          </a:ln>
        </p:spPr>
        <p:txBody>
          <a:bodyPr wrap="square" lIns="129616" tIns="64808" rIns="129616" bIns="64808">
            <a:spAutoFit/>
          </a:bodyPr>
          <a:lstStyle/>
          <a:p>
            <a:r>
              <a:rPr lang="de-DE" sz="2800" b="1" dirty="0">
                <a:solidFill>
                  <a:srgbClr val="BED600"/>
                </a:solidFill>
              </a:rPr>
              <a:t>Eine Milliarde</a:t>
            </a:r>
            <a:r>
              <a:rPr lang="de-DE" sz="2800" dirty="0"/>
              <a:t> </a:t>
            </a:r>
            <a:r>
              <a:rPr lang="de-DE" sz="2800" b="1" dirty="0">
                <a:solidFill>
                  <a:srgbClr val="BED600"/>
                </a:solidFill>
              </a:rPr>
              <a:t>Konsumenten</a:t>
            </a:r>
            <a:r>
              <a:rPr lang="de-DE" sz="2800" dirty="0"/>
              <a:t> </a:t>
            </a:r>
          </a:p>
          <a:p>
            <a:r>
              <a:rPr lang="de-DE" sz="2000" dirty="0"/>
              <a:t>(mindestens</a:t>
            </a:r>
            <a:r>
              <a:rPr lang="de-DE" sz="2000" dirty="0">
                <a:solidFill>
                  <a:schemeClr val="bg1">
                    <a:lumMod val="50000"/>
                  </a:schemeClr>
                </a:solidFill>
              </a:rPr>
              <a:t>)</a:t>
            </a:r>
          </a:p>
        </p:txBody>
      </p:sp>
      <p:pic>
        <p:nvPicPr>
          <p:cNvPr id="54" name="Picture 2"/>
          <p:cNvPicPr>
            <a:picLocks noChangeAspect="1" noChangeArrowheads="1"/>
          </p:cNvPicPr>
          <p:nvPr/>
        </p:nvPicPr>
        <p:blipFill>
          <a:blip r:embed="rId3" cstate="print"/>
          <a:srcRect/>
          <a:stretch>
            <a:fillRect/>
          </a:stretch>
        </p:blipFill>
        <p:spPr bwMode="auto">
          <a:xfrm>
            <a:off x="662760" y="1696507"/>
            <a:ext cx="3852766" cy="6611955"/>
          </a:xfrm>
          <a:prstGeom prst="rect">
            <a:avLst/>
          </a:prstGeom>
          <a:noFill/>
          <a:ln w="9525">
            <a:noFill/>
            <a:miter lim="800000"/>
            <a:headEnd/>
            <a:tailEnd/>
          </a:ln>
        </p:spPr>
      </p:pic>
      <p:sp>
        <p:nvSpPr>
          <p:cNvPr id="55" name="Textfeld 26"/>
          <p:cNvSpPr txBox="1">
            <a:spLocks noChangeArrowheads="1"/>
          </p:cNvSpPr>
          <p:nvPr/>
        </p:nvSpPr>
        <p:spPr bwMode="auto">
          <a:xfrm>
            <a:off x="523695" y="1714569"/>
            <a:ext cx="1626886" cy="377103"/>
          </a:xfrm>
          <a:prstGeom prst="rect">
            <a:avLst/>
          </a:prstGeom>
          <a:noFill/>
          <a:ln w="9525">
            <a:noFill/>
            <a:miter lim="800000"/>
            <a:headEnd/>
            <a:tailEnd/>
          </a:ln>
        </p:spPr>
        <p:txBody>
          <a:bodyPr wrap="square" lIns="129616" tIns="64808" rIns="129616" bIns="64808">
            <a:spAutoFit/>
          </a:bodyPr>
          <a:lstStyle/>
          <a:p>
            <a:r>
              <a:rPr lang="de-DE" sz="1600" b="1" dirty="0">
                <a:solidFill>
                  <a:srgbClr val="669900"/>
                </a:solidFill>
                <a:latin typeface="ITC Lubalin Graph Std Book" pitchFamily="18" charset="0"/>
              </a:rPr>
              <a:t>Produzenten</a:t>
            </a:r>
          </a:p>
        </p:txBody>
      </p:sp>
      <p:sp>
        <p:nvSpPr>
          <p:cNvPr id="56" name="Textfeld 27"/>
          <p:cNvSpPr txBox="1">
            <a:spLocks noChangeArrowheads="1"/>
          </p:cNvSpPr>
          <p:nvPr/>
        </p:nvSpPr>
        <p:spPr bwMode="auto">
          <a:xfrm>
            <a:off x="356539" y="4860925"/>
            <a:ext cx="2681947" cy="623324"/>
          </a:xfrm>
          <a:prstGeom prst="rect">
            <a:avLst/>
          </a:prstGeom>
          <a:noFill/>
          <a:ln w="9525">
            <a:noFill/>
            <a:miter lim="800000"/>
            <a:headEnd/>
            <a:tailEnd/>
          </a:ln>
        </p:spPr>
        <p:txBody>
          <a:bodyPr wrap="square" lIns="129616" tIns="64808" rIns="129616" bIns="64808">
            <a:spAutoFit/>
          </a:bodyPr>
          <a:lstStyle/>
          <a:p>
            <a:r>
              <a:rPr lang="de-DE" sz="1600" b="1" dirty="0">
                <a:solidFill>
                  <a:srgbClr val="669900"/>
                </a:solidFill>
                <a:latin typeface="ITC Lubalin Graph Std Book" pitchFamily="18" charset="0"/>
              </a:rPr>
              <a:t>Händler &amp; Unternehmen </a:t>
            </a:r>
          </a:p>
        </p:txBody>
      </p:sp>
      <p:sp>
        <p:nvSpPr>
          <p:cNvPr id="57" name="Textfeld 28"/>
          <p:cNvSpPr txBox="1">
            <a:spLocks noChangeArrowheads="1"/>
          </p:cNvSpPr>
          <p:nvPr/>
        </p:nvSpPr>
        <p:spPr bwMode="auto">
          <a:xfrm>
            <a:off x="498484" y="7914255"/>
            <a:ext cx="1734013" cy="377103"/>
          </a:xfrm>
          <a:prstGeom prst="rect">
            <a:avLst/>
          </a:prstGeom>
          <a:noFill/>
          <a:ln w="9525">
            <a:noFill/>
            <a:miter lim="800000"/>
            <a:headEnd/>
            <a:tailEnd/>
          </a:ln>
        </p:spPr>
        <p:txBody>
          <a:bodyPr wrap="square" lIns="129616" tIns="64808" rIns="129616" bIns="64808">
            <a:spAutoFit/>
          </a:bodyPr>
          <a:lstStyle/>
          <a:p>
            <a:r>
              <a:rPr lang="de-DE" sz="1600" b="1" dirty="0">
                <a:solidFill>
                  <a:srgbClr val="669900"/>
                </a:solidFill>
                <a:latin typeface="ITC Lubalin Graph Std Book" pitchFamily="18" charset="0"/>
              </a:rPr>
              <a:t>Konsumenten</a:t>
            </a:r>
          </a:p>
        </p:txBody>
      </p:sp>
      <p:sp>
        <p:nvSpPr>
          <p:cNvPr id="19" name="Titel 6"/>
          <p:cNvSpPr>
            <a:spLocks noGrp="1"/>
          </p:cNvSpPr>
          <p:nvPr>
            <p:ph type="ctrTitle"/>
          </p:nvPr>
        </p:nvSpPr>
        <p:spPr/>
        <p:txBody>
          <a:bodyPr/>
          <a:lstStyle/>
          <a:p>
            <a:r>
              <a:rPr lang="de-DE" b="1" dirty="0" smtClean="0">
                <a:latin typeface="Calibri" panose="020F0502020204030204" pitchFamily="34" charset="0"/>
              </a:rPr>
              <a:t>WARUM FAIRTRADE?</a:t>
            </a:r>
            <a:endParaRPr lang="de-DE" dirty="0"/>
          </a:p>
        </p:txBody>
      </p:sp>
      <p:sp>
        <p:nvSpPr>
          <p:cNvPr id="20" name="Textfeld 19"/>
          <p:cNvSpPr txBox="1"/>
          <p:nvPr/>
        </p:nvSpPr>
        <p:spPr>
          <a:xfrm>
            <a:off x="6913017" y="1548557"/>
            <a:ext cx="4176464" cy="492443"/>
          </a:xfrm>
          <a:prstGeom prst="rect">
            <a:avLst/>
          </a:prstGeom>
          <a:noFill/>
        </p:spPr>
        <p:txBody>
          <a:bodyPr wrap="square" rtlCol="0">
            <a:spAutoFit/>
          </a:bodyPr>
          <a:lstStyle/>
          <a:p>
            <a:r>
              <a:rPr lang="de-DE" dirty="0" smtClean="0"/>
              <a:t>… am Beispiel Kakao:</a:t>
            </a:r>
            <a:endParaRPr lang="de-DE" dirty="0"/>
          </a:p>
        </p:txBody>
      </p:sp>
      <p:pic>
        <p:nvPicPr>
          <p:cNvPr id="17" name="Picture 4" descr="G:\03_Dokumentation\05_Materialien_final\05_Logos_final\Fairtrade-Siegel, Brandmark und Banner_aktuell\BrandmarkGermany\Brand Mark Deutschland Vertical\PNG\FBM_DE2_VERT_RGB_NEG.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65545" y="180405"/>
            <a:ext cx="898525" cy="108743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Foliennummernplatzhalter 21"/>
          <p:cNvSpPr>
            <a:spLocks noGrp="1"/>
          </p:cNvSpPr>
          <p:nvPr>
            <p:ph type="sldNum" sz="quarter" idx="11"/>
          </p:nvPr>
        </p:nvSpPr>
        <p:spPr/>
        <p:txBody>
          <a:bodyPr/>
          <a:lstStyle/>
          <a:p>
            <a:fld id="{9E5BBBCA-82F5-469F-983F-0225BAAAFE5F}" type="slidenum">
              <a:rPr lang="de-DE" smtClean="0"/>
              <a:pPr/>
              <a:t>6</a:t>
            </a:fld>
            <a:endParaRPr lang="de-DE"/>
          </a:p>
        </p:txBody>
      </p:sp>
      <p:sp>
        <p:nvSpPr>
          <p:cNvPr id="23" name="Fußzeilenplatzhalter 22"/>
          <p:cNvSpPr>
            <a:spLocks noGrp="1"/>
          </p:cNvSpPr>
          <p:nvPr>
            <p:ph type="ftr" sz="quarter" idx="12"/>
          </p:nvPr>
        </p:nvSpPr>
        <p:spPr/>
        <p:txBody>
          <a:bodyPr/>
          <a:lstStyle/>
          <a:p>
            <a:r>
              <a:rPr lang="de-DE" smtClean="0"/>
              <a:t>Fairtrade - HANDEL NEU DENKEN</a:t>
            </a:r>
            <a:endParaRPr lang="de-DE"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WAS IST FAIRTRADE?</a:t>
            </a:r>
            <a:endParaRPr lang="de-DE" dirty="0"/>
          </a:p>
        </p:txBody>
      </p:sp>
      <p:sp>
        <p:nvSpPr>
          <p:cNvPr id="5" name="Textplatzhalter 4"/>
          <p:cNvSpPr>
            <a:spLocks noGrp="1"/>
          </p:cNvSpPr>
          <p:nvPr>
            <p:ph type="body" sz="quarter" idx="12"/>
          </p:nvPr>
        </p:nvSpPr>
        <p:spPr>
          <a:xfrm>
            <a:off x="6769001" y="5797029"/>
            <a:ext cx="5904656" cy="2880817"/>
          </a:xfrm>
        </p:spPr>
        <p:txBody>
          <a:bodyPr/>
          <a:lstStyle/>
          <a:p>
            <a:pPr>
              <a:lnSpc>
                <a:spcPct val="97000"/>
              </a:lnSpc>
              <a:tabLst>
                <a:tab pos="723900" algn="l"/>
                <a:tab pos="1447800" algn="l"/>
                <a:tab pos="2171700" algn="l"/>
                <a:tab pos="2895600" algn="l"/>
                <a:tab pos="3619500" algn="l"/>
                <a:tab pos="4343400" algn="l"/>
                <a:tab pos="5067300" algn="l"/>
                <a:tab pos="5791200" algn="l"/>
                <a:tab pos="6515100" algn="l"/>
              </a:tabLst>
            </a:pPr>
            <a:r>
              <a:rPr lang="de-DE" b="1" dirty="0" smtClean="0"/>
              <a:t>Die </a:t>
            </a:r>
            <a:r>
              <a:rPr lang="de-DE" b="1" dirty="0" err="1" smtClean="0"/>
              <a:t>Fairtrade</a:t>
            </a:r>
            <a:r>
              <a:rPr lang="de-DE" b="1" dirty="0" smtClean="0"/>
              <a:t> Vision</a:t>
            </a:r>
          </a:p>
          <a:p>
            <a:pPr>
              <a:lnSpc>
                <a:spcPct val="97000"/>
              </a:lnSpc>
              <a:tabLst>
                <a:tab pos="723900" algn="l"/>
                <a:tab pos="1447800" algn="l"/>
                <a:tab pos="2171700" algn="l"/>
                <a:tab pos="2895600" algn="l"/>
                <a:tab pos="3619500" algn="l"/>
                <a:tab pos="4343400" algn="l"/>
                <a:tab pos="5067300" algn="l"/>
                <a:tab pos="5791200" algn="l"/>
                <a:tab pos="6515100" algn="l"/>
              </a:tabLst>
            </a:pPr>
            <a:endParaRPr lang="de-DE" b="1" dirty="0" smtClean="0"/>
          </a:p>
          <a:p>
            <a:pPr>
              <a:lnSpc>
                <a:spcPct val="97000"/>
              </a:lnSpc>
              <a:tabLst>
                <a:tab pos="723900" algn="l"/>
                <a:tab pos="1447800" algn="l"/>
                <a:tab pos="2171700" algn="l"/>
                <a:tab pos="2895600" algn="l"/>
                <a:tab pos="3619500" algn="l"/>
                <a:tab pos="4343400" algn="l"/>
                <a:tab pos="5067300" algn="l"/>
                <a:tab pos="5791200" algn="l"/>
                <a:tab pos="6515100" algn="l"/>
              </a:tabLst>
            </a:pPr>
            <a:r>
              <a:rPr lang="de-DE" dirty="0" smtClean="0"/>
              <a:t>Eine Welt, in der alle Produzentinnen und Produzenten im Süden ein sicheres und gutes Leben führen, ihr Potenzial ausschöpfen und über ihre Zukunft selbst entscheiden können.</a:t>
            </a:r>
          </a:p>
          <a:p>
            <a:endParaRPr lang="de-DE" dirty="0"/>
          </a:p>
        </p:txBody>
      </p:sp>
      <p:sp>
        <p:nvSpPr>
          <p:cNvPr id="6" name="Textplatzhalter 5"/>
          <p:cNvSpPr>
            <a:spLocks noGrp="1"/>
          </p:cNvSpPr>
          <p:nvPr>
            <p:ph type="body" sz="quarter" idx="13"/>
          </p:nvPr>
        </p:nvSpPr>
        <p:spPr>
          <a:xfrm>
            <a:off x="432297" y="5869037"/>
            <a:ext cx="5904656" cy="2880817"/>
          </a:xfrm>
        </p:spPr>
        <p:txBody>
          <a:bodyPr/>
          <a:lstStyle/>
          <a:p>
            <a:pPr>
              <a:lnSpc>
                <a:spcPct val="97000"/>
              </a:lnSpc>
              <a:tabLst>
                <a:tab pos="723900" algn="l"/>
                <a:tab pos="1447800" algn="l"/>
                <a:tab pos="2171700" algn="l"/>
                <a:tab pos="2895600" algn="l"/>
                <a:tab pos="3619500" algn="l"/>
                <a:tab pos="4343400" algn="l"/>
                <a:tab pos="5067300" algn="l"/>
                <a:tab pos="5791200" algn="l"/>
                <a:tab pos="6515100" algn="l"/>
              </a:tabLst>
            </a:pPr>
            <a:r>
              <a:rPr lang="de-DE" b="1" dirty="0" smtClean="0"/>
              <a:t>Die </a:t>
            </a:r>
            <a:r>
              <a:rPr lang="de-DE" b="1" dirty="0" err="1" smtClean="0"/>
              <a:t>Fairtrade</a:t>
            </a:r>
            <a:r>
              <a:rPr lang="de-DE" b="1" dirty="0" smtClean="0"/>
              <a:t> Mission</a:t>
            </a:r>
          </a:p>
          <a:p>
            <a:pPr>
              <a:lnSpc>
                <a:spcPct val="97000"/>
              </a:lnSpc>
              <a:tabLst>
                <a:tab pos="723900" algn="l"/>
                <a:tab pos="1447800" algn="l"/>
                <a:tab pos="2171700" algn="l"/>
                <a:tab pos="2895600" algn="l"/>
                <a:tab pos="3619500" algn="l"/>
                <a:tab pos="4343400" algn="l"/>
                <a:tab pos="5067300" algn="l"/>
                <a:tab pos="5791200" algn="l"/>
                <a:tab pos="6515100" algn="l"/>
              </a:tabLst>
            </a:pPr>
            <a:endParaRPr lang="de-DE" b="1" dirty="0" smtClean="0"/>
          </a:p>
          <a:p>
            <a:pPr>
              <a:lnSpc>
                <a:spcPct val="97000"/>
              </a:lnSpc>
              <a:tabLst>
                <a:tab pos="723900" algn="l"/>
                <a:tab pos="1447800" algn="l"/>
                <a:tab pos="2171700" algn="l"/>
                <a:tab pos="2895600" algn="l"/>
                <a:tab pos="3619500" algn="l"/>
                <a:tab pos="4343400" algn="l"/>
                <a:tab pos="5067300" algn="l"/>
                <a:tab pos="5791200" algn="l"/>
                <a:tab pos="6515100" algn="l"/>
              </a:tabLst>
            </a:pPr>
            <a:r>
              <a:rPr lang="de-DE" dirty="0" smtClean="0"/>
              <a:t>Wir verbinden Produzenten und Konsumenten und unterstützen die Produzenten, damit sie die Armut aus eigener Kraft überwinden, ihre Stellung stärken und ihr Leben selbst bestimmen können.</a:t>
            </a:r>
          </a:p>
        </p:txBody>
      </p:sp>
      <p:pic>
        <p:nvPicPr>
          <p:cNvPr id="9" name="Picture 7" descr="H:\Fotos\Produzenten (CDs 02)\Kakao\2014_ECOOKIM_Elfenbeinkueste_ArteReise\Nabil Zorkot_alle_Rechte_TFundFI_keine_LN\_DSC5857.JPG"/>
          <p:cNvPicPr>
            <a:picLocks noGrp="1" noChangeAspect="1" noChangeArrowheads="1"/>
          </p:cNvPicPr>
          <p:nvPr>
            <p:ph type="pic" sz="quarter" idx="11"/>
          </p:nvPr>
        </p:nvPicPr>
        <p:blipFill>
          <a:blip r:embed="rId3" cstate="print">
            <a:extLst>
              <a:ext uri="{28A0092B-C50C-407E-A947-70E740481C1C}">
                <a14:useLocalDpi xmlns:a14="http://schemas.microsoft.com/office/drawing/2010/main" xmlns="" val="0"/>
              </a:ext>
            </a:extLst>
          </a:blip>
          <a:srcRect t="2164" b="2164"/>
          <a:stretch>
            <a:fillRect/>
          </a:stretch>
        </p:blipFill>
        <p:spPr bwMode="auto">
          <a:xfrm>
            <a:off x="6913017" y="1908597"/>
            <a:ext cx="5544616" cy="353865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D:\Users\a.grote\Downloads\einkaufen_gold_finder_aufmacher2_870x330.jpg"/>
          <p:cNvPicPr>
            <a:picLocks noChangeAspect="1" noChangeArrowheads="1"/>
          </p:cNvPicPr>
          <p:nvPr/>
        </p:nvPicPr>
        <p:blipFill>
          <a:blip r:embed="rId4" cstate="print"/>
          <a:srcRect l="29145" r="6552" b="-798"/>
          <a:stretch>
            <a:fillRect/>
          </a:stretch>
        </p:blipFill>
        <p:spPr bwMode="auto">
          <a:xfrm>
            <a:off x="432297" y="1980605"/>
            <a:ext cx="5832648" cy="3468061"/>
          </a:xfrm>
          <a:prstGeom prst="rect">
            <a:avLst/>
          </a:prstGeom>
          <a:noFill/>
        </p:spPr>
      </p:pic>
      <p:sp>
        <p:nvSpPr>
          <p:cNvPr id="10" name="Foliennummernplatzhalter 9"/>
          <p:cNvSpPr>
            <a:spLocks noGrp="1"/>
          </p:cNvSpPr>
          <p:nvPr>
            <p:ph type="sldNum" sz="quarter" idx="15"/>
          </p:nvPr>
        </p:nvSpPr>
        <p:spPr/>
        <p:txBody>
          <a:bodyPr/>
          <a:lstStyle/>
          <a:p>
            <a:fld id="{9E5BBBCA-82F5-469F-983F-0225BAAAFE5F}" type="slidenum">
              <a:rPr lang="de-DE" smtClean="0"/>
              <a:pPr/>
              <a:t>7</a:t>
            </a:fld>
            <a:endParaRPr lang="de-DE"/>
          </a:p>
        </p:txBody>
      </p:sp>
      <p:sp>
        <p:nvSpPr>
          <p:cNvPr id="11" name="Fußzeilenplatzhalter 10"/>
          <p:cNvSpPr>
            <a:spLocks noGrp="1"/>
          </p:cNvSpPr>
          <p:nvPr>
            <p:ph type="ftr" sz="quarter" idx="16"/>
          </p:nvPr>
        </p:nvSpPr>
        <p:spPr/>
        <p:txBody>
          <a:bodyPr/>
          <a:lstStyle/>
          <a:p>
            <a:r>
              <a:rPr lang="de-DE" smtClean="0"/>
              <a:t>Fairtrade - HANDEL NEU DENKEN</a:t>
            </a: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WANDEL DURCH HANDEL</a:t>
            </a:r>
            <a:endParaRPr lang="de-DE" dirty="0"/>
          </a:p>
        </p:txBody>
      </p:sp>
      <p:sp>
        <p:nvSpPr>
          <p:cNvPr id="3" name="Textplatzhalter 2"/>
          <p:cNvSpPr>
            <a:spLocks noGrp="1"/>
          </p:cNvSpPr>
          <p:nvPr>
            <p:ph type="body" sz="quarter" idx="10"/>
          </p:nvPr>
        </p:nvSpPr>
        <p:spPr/>
        <p:txBody>
          <a:bodyPr/>
          <a:lstStyle/>
          <a:p>
            <a:r>
              <a:rPr lang="de-DE" dirty="0" smtClean="0"/>
              <a:t>Ein kurzer Blick zurück</a:t>
            </a:r>
            <a:endParaRPr lang="de-DE" dirty="0"/>
          </a:p>
        </p:txBody>
      </p:sp>
      <p:sp>
        <p:nvSpPr>
          <p:cNvPr id="4" name="Textplatzhalter 3"/>
          <p:cNvSpPr>
            <a:spLocks noGrp="1"/>
          </p:cNvSpPr>
          <p:nvPr>
            <p:ph type="body" sz="quarter" idx="11"/>
          </p:nvPr>
        </p:nvSpPr>
        <p:spPr>
          <a:xfrm>
            <a:off x="360363" y="3204741"/>
            <a:ext cx="10872787" cy="5328072"/>
          </a:xfrm>
        </p:spPr>
        <p:txBody>
          <a:bodyPr/>
          <a:lstStyle/>
          <a:p>
            <a:r>
              <a:rPr lang="de-DE" dirty="0" smtClean="0"/>
              <a:t>Warum der faire Handel wichtig ist und wie er sich entwickelt hat</a:t>
            </a:r>
            <a:endParaRPr lang="de-DE" dirty="0"/>
          </a:p>
        </p:txBody>
      </p:sp>
      <p:sp>
        <p:nvSpPr>
          <p:cNvPr id="7" name="Foliennummernplatzhalter 6"/>
          <p:cNvSpPr>
            <a:spLocks noGrp="1"/>
          </p:cNvSpPr>
          <p:nvPr>
            <p:ph type="sldNum" sz="quarter" idx="13"/>
          </p:nvPr>
        </p:nvSpPr>
        <p:spPr/>
        <p:txBody>
          <a:bodyPr/>
          <a:lstStyle/>
          <a:p>
            <a:fld id="{25E652D8-9D9C-46FF-8662-7FD6CB2ABFAD}" type="slidenum">
              <a:rPr lang="de-DE" smtClean="0"/>
              <a:pPr/>
              <a:t>8</a:t>
            </a:fld>
            <a:endParaRPr lang="de-DE"/>
          </a:p>
        </p:txBody>
      </p:sp>
      <p:sp>
        <p:nvSpPr>
          <p:cNvPr id="8" name="Fußzeilenplatzhalter 7"/>
          <p:cNvSpPr>
            <a:spLocks noGrp="1"/>
          </p:cNvSpPr>
          <p:nvPr>
            <p:ph type="ftr" sz="quarter" idx="14"/>
          </p:nvPr>
        </p:nvSpPr>
        <p:spPr/>
        <p:txBody>
          <a:bodyPr/>
          <a:lstStyle/>
          <a:p>
            <a:r>
              <a:rPr lang="de-DE" smtClean="0"/>
              <a:t>Fairtrade - HANDEL NEU DENKEN</a:t>
            </a:r>
            <a:endParaRPr lang="de-D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KURZER BLICK IN DIE GESCHICHTE DES FAIREN HANDELS</a:t>
            </a:r>
            <a:endParaRPr lang="de-DE" dirty="0"/>
          </a:p>
        </p:txBody>
      </p:sp>
      <p:sp>
        <p:nvSpPr>
          <p:cNvPr id="5" name="Textfeld 4"/>
          <p:cNvSpPr txBox="1"/>
          <p:nvPr/>
        </p:nvSpPr>
        <p:spPr>
          <a:xfrm>
            <a:off x="288281" y="3708797"/>
            <a:ext cx="2952328" cy="5216813"/>
          </a:xfrm>
          <a:prstGeom prst="rect">
            <a:avLst/>
          </a:prstGeom>
          <a:noFill/>
          <a:ln w="50800">
            <a:solidFill>
              <a:srgbClr val="00B9E4"/>
            </a:solidFill>
          </a:ln>
        </p:spPr>
        <p:txBody>
          <a:bodyPr wrap="square" rtlCol="0">
            <a:spAutoFit/>
          </a:bodyPr>
          <a:lstStyle/>
          <a:p>
            <a:pPr lvl="0">
              <a:buFont typeface="Arial" pitchFamily="34" charset="0"/>
              <a:buChar char="•"/>
            </a:pPr>
            <a:r>
              <a:rPr lang="de-DE" altLang="de-DE" sz="2000" b="1" dirty="0" smtClean="0"/>
              <a:t> </a:t>
            </a:r>
            <a:r>
              <a:rPr lang="de-DE" altLang="de-DE" sz="2100" dirty="0" smtClean="0"/>
              <a:t>Wachsendes Bewusstsein für ungerechte Handelsstrukturen </a:t>
            </a:r>
          </a:p>
          <a:p>
            <a:pPr lvl="0">
              <a:buFont typeface="Arial" pitchFamily="34" charset="0"/>
              <a:buChar char="•"/>
            </a:pPr>
            <a:endParaRPr lang="de-DE" altLang="de-DE" sz="2100" dirty="0" smtClean="0"/>
          </a:p>
          <a:p>
            <a:pPr lvl="0">
              <a:buFont typeface="Arial" pitchFamily="34" charset="0"/>
              <a:buChar char="•"/>
            </a:pPr>
            <a:r>
              <a:rPr lang="de-DE" altLang="de-DE" sz="2100" dirty="0" smtClean="0"/>
              <a:t> Entstehung einer Dritte-Welt-Bewegung  in westlichen  Ländern </a:t>
            </a:r>
          </a:p>
          <a:p>
            <a:pPr lvl="0"/>
            <a:endParaRPr lang="de-DE" altLang="de-DE" sz="2100" dirty="0" smtClean="0"/>
          </a:p>
          <a:p>
            <a:pPr lvl="0">
              <a:buFont typeface="Arial" pitchFamily="34" charset="0"/>
              <a:buChar char="•"/>
            </a:pPr>
            <a:r>
              <a:rPr lang="de-DE" altLang="de-DE" sz="2100" dirty="0" smtClean="0"/>
              <a:t> 1964: Oxfam führt als erster Importeur erstmalig fair gehandelte Produkte ein, die über Weltläden verkauft werden.</a:t>
            </a:r>
            <a:endParaRPr lang="de-DE" sz="2100" dirty="0" smtClean="0"/>
          </a:p>
          <a:p>
            <a:endParaRPr lang="de-DE" dirty="0"/>
          </a:p>
        </p:txBody>
      </p:sp>
      <p:sp>
        <p:nvSpPr>
          <p:cNvPr id="6" name="Textfeld 5"/>
          <p:cNvSpPr txBox="1"/>
          <p:nvPr/>
        </p:nvSpPr>
        <p:spPr>
          <a:xfrm>
            <a:off x="3384625" y="3708797"/>
            <a:ext cx="2952328" cy="5262979"/>
          </a:xfrm>
          <a:prstGeom prst="rect">
            <a:avLst/>
          </a:prstGeom>
          <a:noFill/>
          <a:ln w="50800">
            <a:solidFill>
              <a:srgbClr val="BED600"/>
            </a:solidFill>
          </a:ln>
        </p:spPr>
        <p:txBody>
          <a:bodyPr wrap="square" rtlCol="0">
            <a:spAutoFit/>
          </a:bodyPr>
          <a:lstStyle/>
          <a:p>
            <a:pPr lvl="0">
              <a:buFont typeface="Arial" pitchFamily="34" charset="0"/>
              <a:buChar char="•"/>
            </a:pPr>
            <a:r>
              <a:rPr lang="de-DE" altLang="de-DE" sz="2000" b="1" dirty="0" smtClean="0"/>
              <a:t> </a:t>
            </a:r>
            <a:r>
              <a:rPr lang="de-DE" altLang="de-DE" sz="2100" dirty="0" smtClean="0"/>
              <a:t>In Deutschland starkes Engagement v.a. der  großen Kirchen </a:t>
            </a:r>
          </a:p>
          <a:p>
            <a:pPr lvl="0"/>
            <a:endParaRPr lang="de-DE" altLang="de-DE" sz="2100" dirty="0" smtClean="0"/>
          </a:p>
          <a:p>
            <a:pPr lvl="0">
              <a:buFont typeface="Arial" pitchFamily="34" charset="0"/>
              <a:buChar char="•"/>
            </a:pPr>
            <a:r>
              <a:rPr lang="de-DE" altLang="de-DE" sz="2100" dirty="0" smtClean="0"/>
              <a:t> Erste Weltläden und Eine-Welt-Gruppen,</a:t>
            </a:r>
          </a:p>
          <a:p>
            <a:pPr lvl="0"/>
            <a:endParaRPr lang="de-DE" altLang="de-DE" sz="2100" dirty="0" smtClean="0"/>
          </a:p>
          <a:p>
            <a:pPr lvl="0">
              <a:buFont typeface="Arial" pitchFamily="34" charset="0"/>
              <a:buChar char="•"/>
            </a:pPr>
            <a:r>
              <a:rPr lang="de-DE" altLang="de-DE" sz="2100" dirty="0" smtClean="0"/>
              <a:t> Bildungsarbeit und Verkauf von selbst importierten, fair gehandelten Produkten.</a:t>
            </a:r>
          </a:p>
          <a:p>
            <a:pPr lvl="0"/>
            <a:endParaRPr lang="de-DE" sz="2100" dirty="0" smtClean="0"/>
          </a:p>
          <a:p>
            <a:pPr lvl="0"/>
            <a:r>
              <a:rPr lang="de-DE" sz="2100" dirty="0" smtClean="0"/>
              <a:t>1975: Gründung der Importorganisation GEPA, Verkauf der Produkte in Weltläden</a:t>
            </a:r>
            <a:endParaRPr lang="de-DE" sz="2100" dirty="0"/>
          </a:p>
        </p:txBody>
      </p:sp>
      <p:sp>
        <p:nvSpPr>
          <p:cNvPr id="7" name="Textfeld 6"/>
          <p:cNvSpPr txBox="1"/>
          <p:nvPr/>
        </p:nvSpPr>
        <p:spPr>
          <a:xfrm>
            <a:off x="6480969" y="3708797"/>
            <a:ext cx="2952328" cy="5262979"/>
          </a:xfrm>
          <a:prstGeom prst="rect">
            <a:avLst/>
          </a:prstGeom>
          <a:noFill/>
          <a:ln w="50800">
            <a:solidFill>
              <a:srgbClr val="FFA02F"/>
            </a:solidFill>
          </a:ln>
        </p:spPr>
        <p:txBody>
          <a:bodyPr wrap="square" rtlCol="0">
            <a:spAutoFit/>
          </a:bodyPr>
          <a:lstStyle/>
          <a:p>
            <a:pPr lvl="0">
              <a:buFont typeface="Arial" pitchFamily="34" charset="0"/>
              <a:buChar char="•"/>
            </a:pPr>
            <a:r>
              <a:rPr lang="de-DE" altLang="de-DE" sz="2000" dirty="0" smtClean="0"/>
              <a:t> </a:t>
            </a:r>
            <a:r>
              <a:rPr lang="de-DE" altLang="de-DE" sz="2100" dirty="0" smtClean="0"/>
              <a:t>Geringe Verfügbarkeit von fair gehandelten Produkten durch Verkauf in Weltläden. </a:t>
            </a:r>
          </a:p>
          <a:p>
            <a:pPr lvl="0"/>
            <a:endParaRPr lang="de-DE" altLang="de-DE" sz="2100" dirty="0" smtClean="0"/>
          </a:p>
          <a:p>
            <a:pPr lvl="0">
              <a:buFont typeface="Arial" pitchFamily="34" charset="0"/>
              <a:buChar char="•"/>
            </a:pPr>
            <a:r>
              <a:rPr lang="de-DE" sz="2100" dirty="0" smtClean="0"/>
              <a:t> Idee: Fair gehandelte Produkte müssen nach festgelegten Kriterien gehandelt werden und an einem Siegel eindeutig erkennbar sein.</a:t>
            </a:r>
          </a:p>
          <a:p>
            <a:pPr lvl="0"/>
            <a:r>
              <a:rPr lang="de-DE" sz="2100" dirty="0" smtClean="0"/>
              <a:t> </a:t>
            </a:r>
          </a:p>
          <a:p>
            <a:pPr lvl="0">
              <a:buFont typeface="Arial" pitchFamily="34" charset="0"/>
              <a:buChar char="•"/>
            </a:pPr>
            <a:r>
              <a:rPr lang="de-DE" altLang="de-DE" sz="2100" dirty="0" smtClean="0"/>
              <a:t> 1992: Gründung der Siegelorganisation </a:t>
            </a:r>
            <a:r>
              <a:rPr lang="de-DE" altLang="de-DE" sz="2100" dirty="0" err="1" smtClean="0"/>
              <a:t>TransFair</a:t>
            </a:r>
            <a:r>
              <a:rPr lang="de-DE" altLang="de-DE" sz="2100" dirty="0" smtClean="0"/>
              <a:t> e.V. = Fairtrade Deutschland.</a:t>
            </a:r>
            <a:endParaRPr lang="de-DE" sz="2100" dirty="0"/>
          </a:p>
        </p:txBody>
      </p:sp>
      <p:sp>
        <p:nvSpPr>
          <p:cNvPr id="8" name="Textfeld 7"/>
          <p:cNvSpPr txBox="1"/>
          <p:nvPr/>
        </p:nvSpPr>
        <p:spPr>
          <a:xfrm>
            <a:off x="9577313" y="3712854"/>
            <a:ext cx="2952328" cy="5262979"/>
          </a:xfrm>
          <a:prstGeom prst="rect">
            <a:avLst/>
          </a:prstGeom>
          <a:noFill/>
          <a:ln w="50800">
            <a:solidFill>
              <a:srgbClr val="E0119D"/>
            </a:solidFill>
          </a:ln>
        </p:spPr>
        <p:txBody>
          <a:bodyPr wrap="square" rtlCol="0">
            <a:spAutoFit/>
          </a:bodyPr>
          <a:lstStyle/>
          <a:p>
            <a:pPr lvl="0">
              <a:buFont typeface="Arial" pitchFamily="34" charset="0"/>
              <a:buChar char="•"/>
            </a:pPr>
            <a:r>
              <a:rPr lang="de-DE" altLang="de-DE" sz="2000" b="1" dirty="0" smtClean="0"/>
              <a:t> </a:t>
            </a:r>
            <a:r>
              <a:rPr lang="de-DE" altLang="de-DE" sz="2000" dirty="0" smtClean="0"/>
              <a:t>Starkes Wachstum von Fairtrade durch Aufbau tragfähiger Strukturen und internationaler Aufgaben-</a:t>
            </a:r>
            <a:r>
              <a:rPr lang="de-DE" altLang="de-DE" sz="2000" dirty="0" err="1" smtClean="0"/>
              <a:t>teilung</a:t>
            </a:r>
            <a:r>
              <a:rPr lang="de-DE" altLang="de-DE" sz="2000" dirty="0" smtClean="0"/>
              <a:t>. </a:t>
            </a:r>
          </a:p>
          <a:p>
            <a:pPr lvl="0"/>
            <a:endParaRPr lang="de-DE" altLang="de-DE" sz="1600" dirty="0" smtClean="0"/>
          </a:p>
          <a:p>
            <a:pPr lvl="0">
              <a:buFont typeface="Arial" pitchFamily="34" charset="0"/>
              <a:buChar char="•"/>
            </a:pPr>
            <a:r>
              <a:rPr lang="de-DE" altLang="de-DE" sz="2000" dirty="0" smtClean="0"/>
              <a:t> zunehmende Ausdifferenzierung der </a:t>
            </a:r>
            <a:r>
              <a:rPr lang="de-DE" altLang="de-DE" sz="2000" dirty="0" err="1" smtClean="0"/>
              <a:t>Fairhandelsstrukturen</a:t>
            </a:r>
            <a:r>
              <a:rPr lang="de-DE" altLang="de-DE" sz="2000" dirty="0" smtClean="0"/>
              <a:t> und –</a:t>
            </a:r>
            <a:r>
              <a:rPr lang="de-DE" altLang="de-DE" sz="2000" dirty="0" err="1" smtClean="0"/>
              <a:t>organisationen</a:t>
            </a:r>
            <a:r>
              <a:rPr lang="de-DE" altLang="de-DE" sz="2000" dirty="0" smtClean="0"/>
              <a:t>. </a:t>
            </a:r>
          </a:p>
          <a:p>
            <a:pPr lvl="0"/>
            <a:endParaRPr lang="de-DE" sz="2000" dirty="0" smtClean="0"/>
          </a:p>
          <a:p>
            <a:pPr lvl="0">
              <a:buFont typeface="Arial" pitchFamily="34" charset="0"/>
              <a:buChar char="•"/>
            </a:pPr>
            <a:r>
              <a:rPr lang="de-DE" sz="2000" dirty="0" smtClean="0"/>
              <a:t> Etablierung Faire Woche</a:t>
            </a:r>
          </a:p>
          <a:p>
            <a:pPr lvl="0">
              <a:buFont typeface="Arial" pitchFamily="34" charset="0"/>
              <a:buChar char="•"/>
            </a:pPr>
            <a:r>
              <a:rPr lang="de-DE" sz="2000" dirty="0" smtClean="0"/>
              <a:t> Bei Fairtrade stärkere Fokussierung auf einzelne Problembereiche und lösungsorientierte Ansätze wie z.B. Klimastandard </a:t>
            </a:r>
            <a:endParaRPr lang="de-DE" dirty="0"/>
          </a:p>
        </p:txBody>
      </p:sp>
      <p:graphicFrame>
        <p:nvGraphicFramePr>
          <p:cNvPr id="10" name="Diagramm 9"/>
          <p:cNvGraphicFramePr/>
          <p:nvPr/>
        </p:nvGraphicFramePr>
        <p:xfrm>
          <a:off x="288281" y="1836589"/>
          <a:ext cx="12313368" cy="18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liennummernplatzhalter 10"/>
          <p:cNvSpPr>
            <a:spLocks noGrp="1"/>
          </p:cNvSpPr>
          <p:nvPr>
            <p:ph type="sldNum" sz="quarter" idx="11"/>
          </p:nvPr>
        </p:nvSpPr>
        <p:spPr/>
        <p:txBody>
          <a:bodyPr/>
          <a:lstStyle/>
          <a:p>
            <a:fld id="{9E5BBBCA-82F5-469F-983F-0225BAAAFE5F}" type="slidenum">
              <a:rPr lang="de-DE" smtClean="0"/>
              <a:pPr/>
              <a:t>9</a:t>
            </a:fld>
            <a:endParaRPr lang="de-DE"/>
          </a:p>
        </p:txBody>
      </p:sp>
      <p:sp>
        <p:nvSpPr>
          <p:cNvPr id="12" name="Fußzeilenplatzhalter 11"/>
          <p:cNvSpPr>
            <a:spLocks noGrp="1"/>
          </p:cNvSpPr>
          <p:nvPr>
            <p:ph type="ftr" sz="quarter" idx="12"/>
          </p:nvPr>
        </p:nvSpPr>
        <p:spPr/>
        <p:txBody>
          <a:bodyPr/>
          <a:lstStyle/>
          <a:p>
            <a:r>
              <a:rPr lang="de-DE" smtClean="0"/>
              <a:t>Fairtrade - HANDEL NEU DENKEN</a:t>
            </a:r>
            <a:endParaRPr lang="de-DE"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ransFair01_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TransFair02_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ransFair03_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5283</Words>
  <Application>Microsoft Office PowerPoint</Application>
  <PresentationFormat>Benutzerdefiniert</PresentationFormat>
  <Paragraphs>687</Paragraphs>
  <Slides>54</Slides>
  <Notes>38</Notes>
  <HiddenSlides>0</HiddenSlides>
  <MMClips>0</MMClips>
  <ScaleCrop>false</ScaleCrop>
  <HeadingPairs>
    <vt:vector size="4" baseType="variant">
      <vt:variant>
        <vt:lpstr>Design</vt:lpstr>
      </vt:variant>
      <vt:variant>
        <vt:i4>3</vt:i4>
      </vt:variant>
      <vt:variant>
        <vt:lpstr>Folientitel</vt:lpstr>
      </vt:variant>
      <vt:variant>
        <vt:i4>54</vt:i4>
      </vt:variant>
    </vt:vector>
  </HeadingPairs>
  <TitlesOfParts>
    <vt:vector size="57" baseType="lpstr">
      <vt:lpstr>TransFair01_Design</vt:lpstr>
      <vt:lpstr>TransFair02_Design</vt:lpstr>
      <vt:lpstr>TransFair03_Design</vt:lpstr>
      <vt:lpstr>Folie 1</vt:lpstr>
      <vt:lpstr>FOLIENTITEL</vt:lpstr>
      <vt:lpstr>Folie 3</vt:lpstr>
      <vt:lpstr>Armut weltweit</vt:lpstr>
      <vt:lpstr>Globale Nachhaltigkeitsziele der Vereinten Nationen</vt:lpstr>
      <vt:lpstr>WARUM FAIRTRADE?</vt:lpstr>
      <vt:lpstr>WAS IST FAIRTRADE?</vt:lpstr>
      <vt:lpstr>WANDEL DURCH HANDEL</vt:lpstr>
      <vt:lpstr>KURZER BLICK IN DIE GESCHICHTE DES FAIREN HANDELS</vt:lpstr>
      <vt:lpstr>FAIRER HANDEL IN DEUTSCHLAND HEUTE</vt:lpstr>
      <vt:lpstr>WANDEL DURCH HANDEL</vt:lpstr>
      <vt:lpstr>DAS FAIRTRADE-SYSTEM – der globale Süden</vt:lpstr>
      <vt:lpstr>DAS FAIRTRADE-SYSTEM</vt:lpstr>
      <vt:lpstr>ENTSCHEIDUNGSFINDUNG BEI FAIRTRADE</vt:lpstr>
      <vt:lpstr>DAS FAIRTRADE-SYSTEM</vt:lpstr>
      <vt:lpstr>Die Überprüfung</vt:lpstr>
      <vt:lpstr>FAIRTRADE – EIN INTERNATIONALES NETZWERK </vt:lpstr>
      <vt:lpstr>WANDEL DURCH HANDEL</vt:lpstr>
      <vt:lpstr>FUNKTION UND GELTUNGSBEREICH</vt:lpstr>
      <vt:lpstr>FAIRTRADE STANDARDS </vt:lpstr>
      <vt:lpstr>WICHTIGE STANDARDINHALTE</vt:lpstr>
      <vt:lpstr>Was bedeuten feste Mindestpreise für Produzenten?</vt:lpstr>
      <vt:lpstr>WICHTIGE STANDARDINHALTE</vt:lpstr>
      <vt:lpstr>Was bedeutet die Fairtrade-Prämie für Produzenten?</vt:lpstr>
      <vt:lpstr>WICHTIGE STANDARDINHALTE</vt:lpstr>
      <vt:lpstr>WAS BEDEUTET EINE LANGFRISTIGE HANDELSPARTNERSCHAFT FÜR PRODUZENTEN?</vt:lpstr>
      <vt:lpstr>WICHTIGE STANDARDINHALTE</vt:lpstr>
      <vt:lpstr>WAS BEDEUTEN BESSERE ARBEITSBEDINGUNGEN FÜR DIE BESCHÄFTIGEN?</vt:lpstr>
      <vt:lpstr>WICHTIGE STANDARDINHALTE</vt:lpstr>
      <vt:lpstr>Was bedeutet umweltschonende Produktion für Produzenten?</vt:lpstr>
      <vt:lpstr>WICHTIGE STANDARDINHALTE</vt:lpstr>
      <vt:lpstr>Folie 32</vt:lpstr>
      <vt:lpstr>Folie 33</vt:lpstr>
      <vt:lpstr>SPEZIALISTEN ZUR UNTERSTÜTZUNG DER PRODUZENTEN</vt:lpstr>
      <vt:lpstr>WIRKUNG  ERHÖHEN </vt:lpstr>
      <vt:lpstr>Folie 36</vt:lpstr>
      <vt:lpstr>STUDIEN BELEGEN DIE WIRKUNG VON FAIRTRADE</vt:lpstr>
      <vt:lpstr>FAIRTRADE IST BESONDERS VERTRAUENSWÜRDIG </vt:lpstr>
      <vt:lpstr>FAIRTRADE AUF DEM DEUTSCHEN MARKT</vt:lpstr>
      <vt:lpstr>FAIRTRADE AUF DEM DEUTSCHEN MARKT</vt:lpstr>
      <vt:lpstr>WANDEL DURCH HANDEL</vt:lpstr>
      <vt:lpstr>FAIRTRADE DEUTSCHLAND</vt:lpstr>
      <vt:lpstr>DIE MITGLIEDER DES TRANSFAIR E.V.</vt:lpstr>
      <vt:lpstr>NETZWERK NACHHALTIGEN ENGAGEMENTS</vt:lpstr>
      <vt:lpstr>AUSWAHL VON LIZENZNEHMERN</vt:lpstr>
      <vt:lpstr>FAIRE VIELFALT</vt:lpstr>
      <vt:lpstr>WANDEL DURCH HANDEL</vt:lpstr>
      <vt:lpstr>KAMPAGNEN</vt:lpstr>
      <vt:lpstr>Folie 49</vt:lpstr>
      <vt:lpstr>KAMPAGNEN</vt:lpstr>
      <vt:lpstr>Folie 51</vt:lpstr>
      <vt:lpstr>DAS DILEMMA</vt:lpstr>
      <vt:lpstr>Folie 53</vt:lpstr>
      <vt:lpstr>Folie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TransFair e.V.</dc:creator>
  <cp:lastModifiedBy>v.herzog</cp:lastModifiedBy>
  <cp:revision>642</cp:revision>
  <dcterms:created xsi:type="dcterms:W3CDTF">2016-03-07T09:57:49Z</dcterms:created>
  <dcterms:modified xsi:type="dcterms:W3CDTF">2017-06-08T12:30:30Z</dcterms:modified>
</cp:coreProperties>
</file>